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7" r:id="rId2"/>
    <p:sldId id="680" r:id="rId3"/>
    <p:sldId id="2271" r:id="rId4"/>
    <p:sldId id="2272" r:id="rId5"/>
    <p:sldId id="736" r:id="rId6"/>
    <p:sldId id="2313" r:id="rId7"/>
    <p:sldId id="742" r:id="rId8"/>
    <p:sldId id="2303" r:id="rId9"/>
    <p:sldId id="2304" r:id="rId10"/>
    <p:sldId id="2263" r:id="rId11"/>
    <p:sldId id="377" r:id="rId12"/>
    <p:sldId id="2285" r:id="rId13"/>
    <p:sldId id="383" r:id="rId14"/>
    <p:sldId id="2288" r:id="rId15"/>
    <p:sldId id="2260" r:id="rId16"/>
    <p:sldId id="302" r:id="rId17"/>
    <p:sldId id="2316" r:id="rId18"/>
    <p:sldId id="2257" r:id="rId19"/>
    <p:sldId id="2267" r:id="rId20"/>
    <p:sldId id="2314" r:id="rId21"/>
    <p:sldId id="2315" r:id="rId22"/>
    <p:sldId id="734" r:id="rId23"/>
    <p:sldId id="739" r:id="rId24"/>
    <p:sldId id="740" r:id="rId25"/>
    <p:sldId id="2310" r:id="rId26"/>
    <p:sldId id="2308" r:id="rId27"/>
    <p:sldId id="2317" r:id="rId28"/>
    <p:sldId id="2318" r:id="rId29"/>
    <p:sldId id="2305" r:id="rId30"/>
    <p:sldId id="398" r:id="rId31"/>
    <p:sldId id="397" r:id="rId32"/>
    <p:sldId id="388" r:id="rId33"/>
    <p:sldId id="394" r:id="rId34"/>
    <p:sldId id="744" r:id="rId35"/>
    <p:sldId id="745" r:id="rId36"/>
    <p:sldId id="400" r:id="rId37"/>
    <p:sldId id="407" r:id="rId38"/>
    <p:sldId id="385" r:id="rId39"/>
    <p:sldId id="2307" r:id="rId40"/>
    <p:sldId id="2309" r:id="rId41"/>
    <p:sldId id="743" r:id="rId42"/>
    <p:sldId id="389" r:id="rId43"/>
    <p:sldId id="419" r:id="rId44"/>
    <p:sldId id="413" r:id="rId45"/>
    <p:sldId id="392" r:id="rId46"/>
    <p:sldId id="420" r:id="rId47"/>
    <p:sldId id="414" r:id="rId48"/>
    <p:sldId id="421" r:id="rId49"/>
    <p:sldId id="2306" r:id="rId50"/>
    <p:sldId id="422" r:id="rId51"/>
    <p:sldId id="423" r:id="rId52"/>
    <p:sldId id="2311" r:id="rId53"/>
    <p:sldId id="408" r:id="rId54"/>
    <p:sldId id="415" r:id="rId55"/>
    <p:sldId id="410" r:id="rId56"/>
    <p:sldId id="2312" r:id="rId57"/>
    <p:sldId id="285" r:id="rId58"/>
    <p:sldId id="272" r:id="rId59"/>
    <p:sldId id="265" r:id="rId60"/>
    <p:sldId id="260" r:id="rId61"/>
    <p:sldId id="279" r:id="rId62"/>
    <p:sldId id="261" r:id="rId63"/>
    <p:sldId id="268" r:id="rId64"/>
    <p:sldId id="267" r:id="rId65"/>
    <p:sldId id="280" r:id="rId66"/>
    <p:sldId id="417" r:id="rId67"/>
    <p:sldId id="418" r:id="rId68"/>
    <p:sldId id="2135" r:id="rId69"/>
    <p:sldId id="682" r:id="rId7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56" autoAdjust="0"/>
    <p:restoredTop sz="89091" autoAdjust="0"/>
  </p:normalViewPr>
  <p:slideViewPr>
    <p:cSldViewPr snapToGrid="0" snapToObjects="1">
      <p:cViewPr varScale="1">
        <p:scale>
          <a:sx n="83" d="100"/>
          <a:sy n="83" d="100"/>
        </p:scale>
        <p:origin x="1088" y="192"/>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46105981322188"/>
          <c:y val="0.11560522651563666"/>
          <c:w val="0.71588919655923944"/>
          <c:h val="0.67593517381572066"/>
        </c:manualLayout>
      </c:layout>
      <c:scatterChart>
        <c:scatterStyle val="lineMarker"/>
        <c:varyColors val="0"/>
        <c:ser>
          <c:idx val="0"/>
          <c:order val="0"/>
          <c:tx>
            <c:strRef>
              <c:f>Sheet1!$B$1</c:f>
              <c:strCache>
                <c:ptCount val="1"/>
                <c:pt idx="0">
                  <c:v>Resistance (Ω)</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Sheet1!$A$2:$A$242</c:f>
              <c:numCache>
                <c:formatCode>General</c:formatCode>
                <c:ptCount val="241"/>
                <c:pt idx="0">
                  <c:v>-40</c:v>
                </c:pt>
                <c:pt idx="1">
                  <c:v>-39</c:v>
                </c:pt>
                <c:pt idx="2">
                  <c:v>-38</c:v>
                </c:pt>
                <c:pt idx="3">
                  <c:v>-37</c:v>
                </c:pt>
                <c:pt idx="4">
                  <c:v>-36</c:v>
                </c:pt>
                <c:pt idx="5">
                  <c:v>-35</c:v>
                </c:pt>
                <c:pt idx="6">
                  <c:v>-34</c:v>
                </c:pt>
                <c:pt idx="7">
                  <c:v>-33</c:v>
                </c:pt>
                <c:pt idx="8">
                  <c:v>-32</c:v>
                </c:pt>
                <c:pt idx="9">
                  <c:v>-31</c:v>
                </c:pt>
                <c:pt idx="10">
                  <c:v>-30</c:v>
                </c:pt>
                <c:pt idx="11">
                  <c:v>-29</c:v>
                </c:pt>
                <c:pt idx="12">
                  <c:v>-28</c:v>
                </c:pt>
                <c:pt idx="13">
                  <c:v>-27</c:v>
                </c:pt>
                <c:pt idx="14">
                  <c:v>-26</c:v>
                </c:pt>
                <c:pt idx="15">
                  <c:v>-25</c:v>
                </c:pt>
                <c:pt idx="16">
                  <c:v>-24</c:v>
                </c:pt>
                <c:pt idx="17">
                  <c:v>-23</c:v>
                </c:pt>
                <c:pt idx="18">
                  <c:v>-22</c:v>
                </c:pt>
                <c:pt idx="19">
                  <c:v>-21</c:v>
                </c:pt>
                <c:pt idx="20">
                  <c:v>-20</c:v>
                </c:pt>
                <c:pt idx="21">
                  <c:v>-19</c:v>
                </c:pt>
                <c:pt idx="22">
                  <c:v>-18</c:v>
                </c:pt>
                <c:pt idx="23">
                  <c:v>-17</c:v>
                </c:pt>
                <c:pt idx="24">
                  <c:v>-16</c:v>
                </c:pt>
                <c:pt idx="25">
                  <c:v>-15</c:v>
                </c:pt>
                <c:pt idx="26">
                  <c:v>-14</c:v>
                </c:pt>
                <c:pt idx="27">
                  <c:v>-13</c:v>
                </c:pt>
                <c:pt idx="28">
                  <c:v>-12</c:v>
                </c:pt>
                <c:pt idx="29">
                  <c:v>-11</c:v>
                </c:pt>
                <c:pt idx="30">
                  <c:v>-10</c:v>
                </c:pt>
                <c:pt idx="31">
                  <c:v>-9</c:v>
                </c:pt>
                <c:pt idx="32">
                  <c:v>-8</c:v>
                </c:pt>
                <c:pt idx="33">
                  <c:v>-7</c:v>
                </c:pt>
                <c:pt idx="34">
                  <c:v>-6</c:v>
                </c:pt>
                <c:pt idx="35">
                  <c:v>-5</c:v>
                </c:pt>
                <c:pt idx="36">
                  <c:v>-4</c:v>
                </c:pt>
                <c:pt idx="37">
                  <c:v>-3</c:v>
                </c:pt>
                <c:pt idx="38">
                  <c:v>-2</c:v>
                </c:pt>
                <c:pt idx="39">
                  <c:v>-1</c:v>
                </c:pt>
                <c:pt idx="40">
                  <c:v>0</c:v>
                </c:pt>
                <c:pt idx="41">
                  <c:v>1</c:v>
                </c:pt>
                <c:pt idx="42">
                  <c:v>2</c:v>
                </c:pt>
                <c:pt idx="43">
                  <c:v>3</c:v>
                </c:pt>
                <c:pt idx="44">
                  <c:v>4</c:v>
                </c:pt>
                <c:pt idx="45">
                  <c:v>5</c:v>
                </c:pt>
                <c:pt idx="46">
                  <c:v>6</c:v>
                </c:pt>
                <c:pt idx="47">
                  <c:v>7</c:v>
                </c:pt>
                <c:pt idx="48">
                  <c:v>8</c:v>
                </c:pt>
                <c:pt idx="49">
                  <c:v>9</c:v>
                </c:pt>
                <c:pt idx="50">
                  <c:v>10</c:v>
                </c:pt>
                <c:pt idx="51">
                  <c:v>11</c:v>
                </c:pt>
                <c:pt idx="52">
                  <c:v>12</c:v>
                </c:pt>
                <c:pt idx="53">
                  <c:v>13</c:v>
                </c:pt>
                <c:pt idx="54">
                  <c:v>14</c:v>
                </c:pt>
                <c:pt idx="55">
                  <c:v>15</c:v>
                </c:pt>
                <c:pt idx="56">
                  <c:v>16</c:v>
                </c:pt>
                <c:pt idx="57">
                  <c:v>17</c:v>
                </c:pt>
                <c:pt idx="58">
                  <c:v>18</c:v>
                </c:pt>
                <c:pt idx="59">
                  <c:v>19</c:v>
                </c:pt>
                <c:pt idx="60">
                  <c:v>20</c:v>
                </c:pt>
                <c:pt idx="61">
                  <c:v>21</c:v>
                </c:pt>
                <c:pt idx="62">
                  <c:v>22</c:v>
                </c:pt>
                <c:pt idx="63">
                  <c:v>23</c:v>
                </c:pt>
                <c:pt idx="64">
                  <c:v>24</c:v>
                </c:pt>
                <c:pt idx="65">
                  <c:v>25</c:v>
                </c:pt>
                <c:pt idx="66">
                  <c:v>26</c:v>
                </c:pt>
                <c:pt idx="67">
                  <c:v>27</c:v>
                </c:pt>
                <c:pt idx="68">
                  <c:v>28</c:v>
                </c:pt>
                <c:pt idx="69">
                  <c:v>29</c:v>
                </c:pt>
                <c:pt idx="70">
                  <c:v>30</c:v>
                </c:pt>
                <c:pt idx="71">
                  <c:v>31</c:v>
                </c:pt>
                <c:pt idx="72">
                  <c:v>32</c:v>
                </c:pt>
                <c:pt idx="73">
                  <c:v>33</c:v>
                </c:pt>
                <c:pt idx="74">
                  <c:v>34</c:v>
                </c:pt>
                <c:pt idx="75">
                  <c:v>35</c:v>
                </c:pt>
                <c:pt idx="76">
                  <c:v>36</c:v>
                </c:pt>
                <c:pt idx="77">
                  <c:v>37</c:v>
                </c:pt>
                <c:pt idx="78">
                  <c:v>38</c:v>
                </c:pt>
                <c:pt idx="79">
                  <c:v>39</c:v>
                </c:pt>
                <c:pt idx="80">
                  <c:v>40</c:v>
                </c:pt>
                <c:pt idx="81">
                  <c:v>41</c:v>
                </c:pt>
                <c:pt idx="82">
                  <c:v>42</c:v>
                </c:pt>
                <c:pt idx="83">
                  <c:v>43</c:v>
                </c:pt>
                <c:pt idx="84">
                  <c:v>44</c:v>
                </c:pt>
                <c:pt idx="85">
                  <c:v>45</c:v>
                </c:pt>
                <c:pt idx="86">
                  <c:v>46</c:v>
                </c:pt>
                <c:pt idx="87">
                  <c:v>47</c:v>
                </c:pt>
                <c:pt idx="88">
                  <c:v>48</c:v>
                </c:pt>
                <c:pt idx="89">
                  <c:v>49</c:v>
                </c:pt>
                <c:pt idx="90">
                  <c:v>50</c:v>
                </c:pt>
                <c:pt idx="91">
                  <c:v>51</c:v>
                </c:pt>
                <c:pt idx="92">
                  <c:v>52</c:v>
                </c:pt>
                <c:pt idx="93">
                  <c:v>53</c:v>
                </c:pt>
                <c:pt idx="94">
                  <c:v>54</c:v>
                </c:pt>
                <c:pt idx="95">
                  <c:v>55</c:v>
                </c:pt>
                <c:pt idx="96">
                  <c:v>56</c:v>
                </c:pt>
                <c:pt idx="97">
                  <c:v>57</c:v>
                </c:pt>
                <c:pt idx="98">
                  <c:v>58</c:v>
                </c:pt>
                <c:pt idx="99">
                  <c:v>59</c:v>
                </c:pt>
                <c:pt idx="100">
                  <c:v>60</c:v>
                </c:pt>
                <c:pt idx="101">
                  <c:v>61</c:v>
                </c:pt>
                <c:pt idx="102">
                  <c:v>62</c:v>
                </c:pt>
                <c:pt idx="103">
                  <c:v>63</c:v>
                </c:pt>
                <c:pt idx="104">
                  <c:v>64</c:v>
                </c:pt>
                <c:pt idx="105">
                  <c:v>65</c:v>
                </c:pt>
                <c:pt idx="106">
                  <c:v>66</c:v>
                </c:pt>
                <c:pt idx="107">
                  <c:v>67</c:v>
                </c:pt>
                <c:pt idx="108">
                  <c:v>68</c:v>
                </c:pt>
                <c:pt idx="109">
                  <c:v>69</c:v>
                </c:pt>
                <c:pt idx="110">
                  <c:v>70</c:v>
                </c:pt>
                <c:pt idx="111">
                  <c:v>71</c:v>
                </c:pt>
                <c:pt idx="112">
                  <c:v>72</c:v>
                </c:pt>
                <c:pt idx="113">
                  <c:v>73</c:v>
                </c:pt>
                <c:pt idx="114">
                  <c:v>74</c:v>
                </c:pt>
                <c:pt idx="115">
                  <c:v>75</c:v>
                </c:pt>
                <c:pt idx="116">
                  <c:v>76</c:v>
                </c:pt>
                <c:pt idx="117">
                  <c:v>77</c:v>
                </c:pt>
                <c:pt idx="118">
                  <c:v>78</c:v>
                </c:pt>
                <c:pt idx="119">
                  <c:v>79</c:v>
                </c:pt>
                <c:pt idx="120">
                  <c:v>80</c:v>
                </c:pt>
                <c:pt idx="121">
                  <c:v>81</c:v>
                </c:pt>
                <c:pt idx="122">
                  <c:v>82</c:v>
                </c:pt>
                <c:pt idx="123">
                  <c:v>83</c:v>
                </c:pt>
                <c:pt idx="124">
                  <c:v>84</c:v>
                </c:pt>
                <c:pt idx="125">
                  <c:v>85</c:v>
                </c:pt>
                <c:pt idx="126">
                  <c:v>86</c:v>
                </c:pt>
                <c:pt idx="127">
                  <c:v>87</c:v>
                </c:pt>
                <c:pt idx="128">
                  <c:v>88</c:v>
                </c:pt>
                <c:pt idx="129">
                  <c:v>89</c:v>
                </c:pt>
                <c:pt idx="130">
                  <c:v>90</c:v>
                </c:pt>
                <c:pt idx="131">
                  <c:v>91</c:v>
                </c:pt>
                <c:pt idx="132">
                  <c:v>92</c:v>
                </c:pt>
                <c:pt idx="133">
                  <c:v>93</c:v>
                </c:pt>
                <c:pt idx="134">
                  <c:v>94</c:v>
                </c:pt>
                <c:pt idx="135">
                  <c:v>95</c:v>
                </c:pt>
                <c:pt idx="136">
                  <c:v>96</c:v>
                </c:pt>
                <c:pt idx="137">
                  <c:v>97</c:v>
                </c:pt>
                <c:pt idx="138">
                  <c:v>98</c:v>
                </c:pt>
                <c:pt idx="139">
                  <c:v>99</c:v>
                </c:pt>
                <c:pt idx="140">
                  <c:v>100</c:v>
                </c:pt>
                <c:pt idx="141">
                  <c:v>101</c:v>
                </c:pt>
                <c:pt idx="142">
                  <c:v>102</c:v>
                </c:pt>
                <c:pt idx="143">
                  <c:v>103</c:v>
                </c:pt>
                <c:pt idx="144">
                  <c:v>104</c:v>
                </c:pt>
                <c:pt idx="145">
                  <c:v>105</c:v>
                </c:pt>
                <c:pt idx="146">
                  <c:v>106</c:v>
                </c:pt>
                <c:pt idx="147">
                  <c:v>107</c:v>
                </c:pt>
                <c:pt idx="148">
                  <c:v>108</c:v>
                </c:pt>
                <c:pt idx="149">
                  <c:v>109</c:v>
                </c:pt>
                <c:pt idx="150">
                  <c:v>110</c:v>
                </c:pt>
                <c:pt idx="151">
                  <c:v>111</c:v>
                </c:pt>
                <c:pt idx="152">
                  <c:v>112</c:v>
                </c:pt>
                <c:pt idx="153">
                  <c:v>113</c:v>
                </c:pt>
                <c:pt idx="154">
                  <c:v>114</c:v>
                </c:pt>
                <c:pt idx="155">
                  <c:v>115</c:v>
                </c:pt>
                <c:pt idx="156">
                  <c:v>116</c:v>
                </c:pt>
                <c:pt idx="157">
                  <c:v>117</c:v>
                </c:pt>
                <c:pt idx="158">
                  <c:v>118</c:v>
                </c:pt>
                <c:pt idx="159">
                  <c:v>119</c:v>
                </c:pt>
                <c:pt idx="160">
                  <c:v>120</c:v>
                </c:pt>
                <c:pt idx="161">
                  <c:v>121</c:v>
                </c:pt>
                <c:pt idx="162">
                  <c:v>122</c:v>
                </c:pt>
                <c:pt idx="163">
                  <c:v>123</c:v>
                </c:pt>
                <c:pt idx="164">
                  <c:v>124</c:v>
                </c:pt>
                <c:pt idx="165">
                  <c:v>125</c:v>
                </c:pt>
                <c:pt idx="166">
                  <c:v>126</c:v>
                </c:pt>
                <c:pt idx="167">
                  <c:v>127</c:v>
                </c:pt>
                <c:pt idx="168">
                  <c:v>128</c:v>
                </c:pt>
                <c:pt idx="169">
                  <c:v>129</c:v>
                </c:pt>
                <c:pt idx="170">
                  <c:v>130</c:v>
                </c:pt>
                <c:pt idx="171">
                  <c:v>131</c:v>
                </c:pt>
                <c:pt idx="172">
                  <c:v>132</c:v>
                </c:pt>
                <c:pt idx="173">
                  <c:v>133</c:v>
                </c:pt>
                <c:pt idx="174">
                  <c:v>134</c:v>
                </c:pt>
                <c:pt idx="175">
                  <c:v>135</c:v>
                </c:pt>
                <c:pt idx="176">
                  <c:v>136</c:v>
                </c:pt>
                <c:pt idx="177">
                  <c:v>137</c:v>
                </c:pt>
                <c:pt idx="178">
                  <c:v>138</c:v>
                </c:pt>
                <c:pt idx="179">
                  <c:v>139</c:v>
                </c:pt>
                <c:pt idx="180">
                  <c:v>140</c:v>
                </c:pt>
                <c:pt idx="181">
                  <c:v>141</c:v>
                </c:pt>
                <c:pt idx="182">
                  <c:v>142</c:v>
                </c:pt>
                <c:pt idx="183">
                  <c:v>143</c:v>
                </c:pt>
                <c:pt idx="184">
                  <c:v>144</c:v>
                </c:pt>
                <c:pt idx="185">
                  <c:v>145</c:v>
                </c:pt>
                <c:pt idx="186">
                  <c:v>146</c:v>
                </c:pt>
                <c:pt idx="187">
                  <c:v>147</c:v>
                </c:pt>
                <c:pt idx="188">
                  <c:v>148</c:v>
                </c:pt>
                <c:pt idx="189">
                  <c:v>149</c:v>
                </c:pt>
                <c:pt idx="190">
                  <c:v>150</c:v>
                </c:pt>
                <c:pt idx="191">
                  <c:v>151</c:v>
                </c:pt>
                <c:pt idx="192">
                  <c:v>152</c:v>
                </c:pt>
                <c:pt idx="193">
                  <c:v>153</c:v>
                </c:pt>
                <c:pt idx="194">
                  <c:v>154</c:v>
                </c:pt>
                <c:pt idx="195">
                  <c:v>155</c:v>
                </c:pt>
                <c:pt idx="196">
                  <c:v>156</c:v>
                </c:pt>
                <c:pt idx="197">
                  <c:v>157</c:v>
                </c:pt>
                <c:pt idx="198">
                  <c:v>158</c:v>
                </c:pt>
                <c:pt idx="199">
                  <c:v>159</c:v>
                </c:pt>
                <c:pt idx="200">
                  <c:v>160</c:v>
                </c:pt>
                <c:pt idx="201">
                  <c:v>161</c:v>
                </c:pt>
                <c:pt idx="202">
                  <c:v>162</c:v>
                </c:pt>
                <c:pt idx="203">
                  <c:v>163</c:v>
                </c:pt>
                <c:pt idx="204">
                  <c:v>164</c:v>
                </c:pt>
                <c:pt idx="205">
                  <c:v>165</c:v>
                </c:pt>
                <c:pt idx="206">
                  <c:v>166</c:v>
                </c:pt>
                <c:pt idx="207">
                  <c:v>167</c:v>
                </c:pt>
                <c:pt idx="208">
                  <c:v>168</c:v>
                </c:pt>
                <c:pt idx="209">
                  <c:v>169</c:v>
                </c:pt>
                <c:pt idx="210">
                  <c:v>170</c:v>
                </c:pt>
                <c:pt idx="211">
                  <c:v>171</c:v>
                </c:pt>
                <c:pt idx="212">
                  <c:v>172</c:v>
                </c:pt>
                <c:pt idx="213">
                  <c:v>173</c:v>
                </c:pt>
                <c:pt idx="214">
                  <c:v>174</c:v>
                </c:pt>
                <c:pt idx="215">
                  <c:v>175</c:v>
                </c:pt>
                <c:pt idx="216">
                  <c:v>176</c:v>
                </c:pt>
                <c:pt idx="217">
                  <c:v>177</c:v>
                </c:pt>
                <c:pt idx="218">
                  <c:v>178</c:v>
                </c:pt>
                <c:pt idx="219">
                  <c:v>179</c:v>
                </c:pt>
                <c:pt idx="220">
                  <c:v>180</c:v>
                </c:pt>
                <c:pt idx="221">
                  <c:v>181</c:v>
                </c:pt>
                <c:pt idx="222">
                  <c:v>182</c:v>
                </c:pt>
                <c:pt idx="223">
                  <c:v>183</c:v>
                </c:pt>
                <c:pt idx="224">
                  <c:v>184</c:v>
                </c:pt>
                <c:pt idx="225">
                  <c:v>185</c:v>
                </c:pt>
                <c:pt idx="226">
                  <c:v>186</c:v>
                </c:pt>
                <c:pt idx="227">
                  <c:v>187</c:v>
                </c:pt>
                <c:pt idx="228">
                  <c:v>188</c:v>
                </c:pt>
                <c:pt idx="229">
                  <c:v>189</c:v>
                </c:pt>
                <c:pt idx="230">
                  <c:v>190</c:v>
                </c:pt>
                <c:pt idx="231">
                  <c:v>191</c:v>
                </c:pt>
                <c:pt idx="232">
                  <c:v>192</c:v>
                </c:pt>
                <c:pt idx="233">
                  <c:v>193</c:v>
                </c:pt>
                <c:pt idx="234">
                  <c:v>194</c:v>
                </c:pt>
                <c:pt idx="235">
                  <c:v>195</c:v>
                </c:pt>
                <c:pt idx="236">
                  <c:v>196</c:v>
                </c:pt>
                <c:pt idx="237">
                  <c:v>197</c:v>
                </c:pt>
                <c:pt idx="238">
                  <c:v>198</c:v>
                </c:pt>
                <c:pt idx="239">
                  <c:v>199</c:v>
                </c:pt>
                <c:pt idx="240">
                  <c:v>200</c:v>
                </c:pt>
              </c:numCache>
            </c:numRef>
          </c:xVal>
          <c:yVal>
            <c:numRef>
              <c:f>Sheet1!$B$2:$B$242</c:f>
              <c:numCache>
                <c:formatCode>General</c:formatCode>
                <c:ptCount val="241"/>
                <c:pt idx="0">
                  <c:v>277.2</c:v>
                </c:pt>
                <c:pt idx="1">
                  <c:v>263.60000000000002</c:v>
                </c:pt>
                <c:pt idx="2">
                  <c:v>250.1</c:v>
                </c:pt>
                <c:pt idx="3">
                  <c:v>236.8</c:v>
                </c:pt>
                <c:pt idx="4">
                  <c:v>224</c:v>
                </c:pt>
                <c:pt idx="5">
                  <c:v>211.5</c:v>
                </c:pt>
                <c:pt idx="6">
                  <c:v>199.6</c:v>
                </c:pt>
                <c:pt idx="7">
                  <c:v>188.1</c:v>
                </c:pt>
                <c:pt idx="8">
                  <c:v>177.3</c:v>
                </c:pt>
                <c:pt idx="9">
                  <c:v>167</c:v>
                </c:pt>
                <c:pt idx="10">
                  <c:v>157.19999999999999</c:v>
                </c:pt>
                <c:pt idx="11">
                  <c:v>148.1</c:v>
                </c:pt>
                <c:pt idx="12">
                  <c:v>139.4</c:v>
                </c:pt>
                <c:pt idx="13">
                  <c:v>131.30000000000001</c:v>
                </c:pt>
                <c:pt idx="14">
                  <c:v>123.7</c:v>
                </c:pt>
                <c:pt idx="15">
                  <c:v>116.6</c:v>
                </c:pt>
                <c:pt idx="16">
                  <c:v>110</c:v>
                </c:pt>
                <c:pt idx="17">
                  <c:v>103.7</c:v>
                </c:pt>
                <c:pt idx="18">
                  <c:v>97.9</c:v>
                </c:pt>
                <c:pt idx="19">
                  <c:v>92.5</c:v>
                </c:pt>
                <c:pt idx="20">
                  <c:v>87.43</c:v>
                </c:pt>
                <c:pt idx="21">
                  <c:v>82.79</c:v>
                </c:pt>
                <c:pt idx="22">
                  <c:v>78.44</c:v>
                </c:pt>
                <c:pt idx="23">
                  <c:v>74.36</c:v>
                </c:pt>
                <c:pt idx="24">
                  <c:v>70.53</c:v>
                </c:pt>
                <c:pt idx="25">
                  <c:v>66.92</c:v>
                </c:pt>
                <c:pt idx="26">
                  <c:v>63.54</c:v>
                </c:pt>
                <c:pt idx="27">
                  <c:v>60.34</c:v>
                </c:pt>
                <c:pt idx="28">
                  <c:v>57.33</c:v>
                </c:pt>
                <c:pt idx="29">
                  <c:v>54.5</c:v>
                </c:pt>
                <c:pt idx="30">
                  <c:v>51.82</c:v>
                </c:pt>
                <c:pt idx="31">
                  <c:v>49.28</c:v>
                </c:pt>
                <c:pt idx="32">
                  <c:v>46.89</c:v>
                </c:pt>
                <c:pt idx="33">
                  <c:v>44.62</c:v>
                </c:pt>
                <c:pt idx="34">
                  <c:v>42.48</c:v>
                </c:pt>
                <c:pt idx="35">
                  <c:v>40.450000000000003</c:v>
                </c:pt>
                <c:pt idx="36">
                  <c:v>38.53</c:v>
                </c:pt>
                <c:pt idx="37">
                  <c:v>36.700000000000003</c:v>
                </c:pt>
                <c:pt idx="38">
                  <c:v>34.97</c:v>
                </c:pt>
                <c:pt idx="39">
                  <c:v>33.33</c:v>
                </c:pt>
                <c:pt idx="40">
                  <c:v>31.77</c:v>
                </c:pt>
                <c:pt idx="41">
                  <c:v>30.25</c:v>
                </c:pt>
                <c:pt idx="42">
                  <c:v>28.82</c:v>
                </c:pt>
                <c:pt idx="43">
                  <c:v>27.45</c:v>
                </c:pt>
                <c:pt idx="44">
                  <c:v>26.16</c:v>
                </c:pt>
                <c:pt idx="45">
                  <c:v>24.94</c:v>
                </c:pt>
                <c:pt idx="46">
                  <c:v>23.77</c:v>
                </c:pt>
                <c:pt idx="47">
                  <c:v>22.67</c:v>
                </c:pt>
                <c:pt idx="48">
                  <c:v>21.62</c:v>
                </c:pt>
                <c:pt idx="49">
                  <c:v>20.63</c:v>
                </c:pt>
                <c:pt idx="50">
                  <c:v>19.68</c:v>
                </c:pt>
                <c:pt idx="51">
                  <c:v>18.78</c:v>
                </c:pt>
                <c:pt idx="52">
                  <c:v>17.93</c:v>
                </c:pt>
                <c:pt idx="53">
                  <c:v>17.12</c:v>
                </c:pt>
                <c:pt idx="54">
                  <c:v>16.350000000000001</c:v>
                </c:pt>
                <c:pt idx="55">
                  <c:v>15.62</c:v>
                </c:pt>
                <c:pt idx="56">
                  <c:v>14.93</c:v>
                </c:pt>
                <c:pt idx="57">
                  <c:v>14.26</c:v>
                </c:pt>
                <c:pt idx="58">
                  <c:v>13.63</c:v>
                </c:pt>
                <c:pt idx="59">
                  <c:v>13.04</c:v>
                </c:pt>
                <c:pt idx="60">
                  <c:v>12.47</c:v>
                </c:pt>
                <c:pt idx="61">
                  <c:v>11.92</c:v>
                </c:pt>
                <c:pt idx="62">
                  <c:v>11.41</c:v>
                </c:pt>
                <c:pt idx="63">
                  <c:v>10.91</c:v>
                </c:pt>
                <c:pt idx="64">
                  <c:v>10.45</c:v>
                </c:pt>
                <c:pt idx="65">
                  <c:v>10</c:v>
                </c:pt>
                <c:pt idx="66">
                  <c:v>9.5749999999999993</c:v>
                </c:pt>
                <c:pt idx="67">
                  <c:v>9.17</c:v>
                </c:pt>
                <c:pt idx="68">
                  <c:v>8.7840000000000007</c:v>
                </c:pt>
                <c:pt idx="69">
                  <c:v>8.4160000000000004</c:v>
                </c:pt>
                <c:pt idx="70">
                  <c:v>8.0640000000000001</c:v>
                </c:pt>
                <c:pt idx="71">
                  <c:v>7.73</c:v>
                </c:pt>
                <c:pt idx="72">
                  <c:v>7.41</c:v>
                </c:pt>
                <c:pt idx="73">
                  <c:v>7.1059999999999999</c:v>
                </c:pt>
                <c:pt idx="74">
                  <c:v>6.8150000000000004</c:v>
                </c:pt>
                <c:pt idx="75">
                  <c:v>6.5380000000000003</c:v>
                </c:pt>
                <c:pt idx="76">
                  <c:v>6.2729999999999997</c:v>
                </c:pt>
                <c:pt idx="77">
                  <c:v>6.02</c:v>
                </c:pt>
                <c:pt idx="78">
                  <c:v>5.7779999999999996</c:v>
                </c:pt>
                <c:pt idx="79">
                  <c:v>5.548</c:v>
                </c:pt>
                <c:pt idx="80">
                  <c:v>5.327</c:v>
                </c:pt>
                <c:pt idx="81">
                  <c:v>5.117</c:v>
                </c:pt>
                <c:pt idx="82">
                  <c:v>4.915</c:v>
                </c:pt>
                <c:pt idx="83">
                  <c:v>4.7229999999999999</c:v>
                </c:pt>
                <c:pt idx="84">
                  <c:v>4.5389999999999997</c:v>
                </c:pt>
                <c:pt idx="85">
                  <c:v>4.3630000000000004</c:v>
                </c:pt>
                <c:pt idx="86">
                  <c:v>4.1950000000000003</c:v>
                </c:pt>
                <c:pt idx="87">
                  <c:v>4.0339999999999998</c:v>
                </c:pt>
                <c:pt idx="88">
                  <c:v>3.88</c:v>
                </c:pt>
                <c:pt idx="89">
                  <c:v>3.7330000000000001</c:v>
                </c:pt>
                <c:pt idx="90">
                  <c:v>3.5920000000000001</c:v>
                </c:pt>
                <c:pt idx="91">
                  <c:v>3.4569999999999999</c:v>
                </c:pt>
                <c:pt idx="92">
                  <c:v>3.3279999999999998</c:v>
                </c:pt>
                <c:pt idx="93">
                  <c:v>3.2040000000000002</c:v>
                </c:pt>
                <c:pt idx="94">
                  <c:v>3.0859999999999999</c:v>
                </c:pt>
                <c:pt idx="95">
                  <c:v>2.972</c:v>
                </c:pt>
                <c:pt idx="96">
                  <c:v>2.863</c:v>
                </c:pt>
                <c:pt idx="97">
                  <c:v>2.7589999999999999</c:v>
                </c:pt>
                <c:pt idx="98">
                  <c:v>2.6589999999999998</c:v>
                </c:pt>
                <c:pt idx="99">
                  <c:v>2.5640000000000001</c:v>
                </c:pt>
                <c:pt idx="100">
                  <c:v>2.472</c:v>
                </c:pt>
                <c:pt idx="101">
                  <c:v>2.3839999999999999</c:v>
                </c:pt>
                <c:pt idx="102">
                  <c:v>2.2989999999999999</c:v>
                </c:pt>
                <c:pt idx="103">
                  <c:v>2.218</c:v>
                </c:pt>
                <c:pt idx="104">
                  <c:v>2.141</c:v>
                </c:pt>
                <c:pt idx="105">
                  <c:v>2.0659999999999998</c:v>
                </c:pt>
                <c:pt idx="106">
                  <c:v>1.994</c:v>
                </c:pt>
                <c:pt idx="107">
                  <c:v>1.9259999999999999</c:v>
                </c:pt>
                <c:pt idx="108">
                  <c:v>1.86</c:v>
                </c:pt>
                <c:pt idx="109">
                  <c:v>1.796</c:v>
                </c:pt>
                <c:pt idx="110">
                  <c:v>1.7350000000000001</c:v>
                </c:pt>
                <c:pt idx="111">
                  <c:v>1.677</c:v>
                </c:pt>
                <c:pt idx="112">
                  <c:v>1.621</c:v>
                </c:pt>
                <c:pt idx="113">
                  <c:v>1.5669999999999999</c:v>
                </c:pt>
                <c:pt idx="114">
                  <c:v>1.5149999999999999</c:v>
                </c:pt>
                <c:pt idx="115">
                  <c:v>1.4650000000000001</c:v>
                </c:pt>
                <c:pt idx="116">
                  <c:v>1.417</c:v>
                </c:pt>
                <c:pt idx="117">
                  <c:v>1.371</c:v>
                </c:pt>
                <c:pt idx="118">
                  <c:v>1.3260000000000001</c:v>
                </c:pt>
                <c:pt idx="119">
                  <c:v>1.284</c:v>
                </c:pt>
                <c:pt idx="120">
                  <c:v>1.2430000000000001</c:v>
                </c:pt>
                <c:pt idx="121">
                  <c:v>1.2030000000000001</c:v>
                </c:pt>
                <c:pt idx="122">
                  <c:v>1.165</c:v>
                </c:pt>
                <c:pt idx="123">
                  <c:v>1.1279999999999999</c:v>
                </c:pt>
                <c:pt idx="124">
                  <c:v>1.093</c:v>
                </c:pt>
                <c:pt idx="125">
                  <c:v>1.0589999999999999</c:v>
                </c:pt>
                <c:pt idx="126">
                  <c:v>1.0269999999999999</c:v>
                </c:pt>
                <c:pt idx="127">
                  <c:v>0.99550000000000005</c:v>
                </c:pt>
                <c:pt idx="128">
                  <c:v>0.96540000000000004</c:v>
                </c:pt>
                <c:pt idx="129">
                  <c:v>0.93630000000000002</c:v>
                </c:pt>
                <c:pt idx="130">
                  <c:v>0.9083</c:v>
                </c:pt>
                <c:pt idx="131">
                  <c:v>0.88119999999999998</c:v>
                </c:pt>
                <c:pt idx="132">
                  <c:v>0.85499999999999998</c:v>
                </c:pt>
                <c:pt idx="133">
                  <c:v>0.82969999999999999</c:v>
                </c:pt>
                <c:pt idx="134">
                  <c:v>0.80520000000000003</c:v>
                </c:pt>
                <c:pt idx="135">
                  <c:v>0.78159999999999996</c:v>
                </c:pt>
                <c:pt idx="136">
                  <c:v>0.75870000000000004</c:v>
                </c:pt>
                <c:pt idx="137">
                  <c:v>0.73660000000000003</c:v>
                </c:pt>
                <c:pt idx="138">
                  <c:v>0.71519999999999995</c:v>
                </c:pt>
                <c:pt idx="139">
                  <c:v>0.69450000000000001</c:v>
                </c:pt>
                <c:pt idx="140">
                  <c:v>0.6744</c:v>
                </c:pt>
                <c:pt idx="141">
                  <c:v>0.65580000000000005</c:v>
                </c:pt>
                <c:pt idx="142">
                  <c:v>0.63759999999999994</c:v>
                </c:pt>
                <c:pt idx="143">
                  <c:v>0.61990000000000001</c:v>
                </c:pt>
                <c:pt idx="144">
                  <c:v>0.60260000000000002</c:v>
                </c:pt>
                <c:pt idx="145">
                  <c:v>0.58579999999999999</c:v>
                </c:pt>
                <c:pt idx="146">
                  <c:v>0.56940000000000002</c:v>
                </c:pt>
                <c:pt idx="147">
                  <c:v>0.55349999999999999</c:v>
                </c:pt>
                <c:pt idx="148">
                  <c:v>0.53800000000000003</c:v>
                </c:pt>
                <c:pt idx="149">
                  <c:v>0.52290000000000003</c:v>
                </c:pt>
                <c:pt idx="150">
                  <c:v>0.50829999999999997</c:v>
                </c:pt>
                <c:pt idx="151">
                  <c:v>0.49409999999999998</c:v>
                </c:pt>
                <c:pt idx="152">
                  <c:v>0.4803</c:v>
                </c:pt>
                <c:pt idx="153">
                  <c:v>0.46689999999999998</c:v>
                </c:pt>
                <c:pt idx="154">
                  <c:v>0.45390000000000003</c:v>
                </c:pt>
                <c:pt idx="155">
                  <c:v>0.44119999999999998</c:v>
                </c:pt>
                <c:pt idx="156">
                  <c:v>0.42899999999999999</c:v>
                </c:pt>
                <c:pt idx="157">
                  <c:v>0.41710000000000003</c:v>
                </c:pt>
                <c:pt idx="158">
                  <c:v>0.40550000000000003</c:v>
                </c:pt>
                <c:pt idx="159">
                  <c:v>0.39439999999999997</c:v>
                </c:pt>
                <c:pt idx="160">
                  <c:v>0.38350000000000001</c:v>
                </c:pt>
                <c:pt idx="161">
                  <c:v>0.373</c:v>
                </c:pt>
                <c:pt idx="162">
                  <c:v>0.36280000000000001</c:v>
                </c:pt>
                <c:pt idx="163">
                  <c:v>0.35299999999999998</c:v>
                </c:pt>
                <c:pt idx="164">
                  <c:v>0.34339999999999998</c:v>
                </c:pt>
                <c:pt idx="165">
                  <c:v>0.33410000000000001</c:v>
                </c:pt>
                <c:pt idx="166">
                  <c:v>0.32529999999999998</c:v>
                </c:pt>
                <c:pt idx="167">
                  <c:v>0.31669999999999998</c:v>
                </c:pt>
                <c:pt idx="168">
                  <c:v>0.30830000000000002</c:v>
                </c:pt>
                <c:pt idx="169">
                  <c:v>0.30020000000000002</c:v>
                </c:pt>
                <c:pt idx="170">
                  <c:v>0.29239999999999999</c:v>
                </c:pt>
                <c:pt idx="171">
                  <c:v>0.2848</c:v>
                </c:pt>
                <c:pt idx="172">
                  <c:v>0.27739999999999998</c:v>
                </c:pt>
                <c:pt idx="173">
                  <c:v>0.2702</c:v>
                </c:pt>
                <c:pt idx="174">
                  <c:v>0.26329999999999998</c:v>
                </c:pt>
                <c:pt idx="175">
                  <c:v>0.25650000000000001</c:v>
                </c:pt>
                <c:pt idx="176">
                  <c:v>0.25</c:v>
                </c:pt>
                <c:pt idx="177">
                  <c:v>0.2437</c:v>
                </c:pt>
                <c:pt idx="178">
                  <c:v>0.23749999999999999</c:v>
                </c:pt>
                <c:pt idx="179">
                  <c:v>0.2316</c:v>
                </c:pt>
                <c:pt idx="180">
                  <c:v>0.2258</c:v>
                </c:pt>
                <c:pt idx="181">
                  <c:v>0.22020000000000001</c:v>
                </c:pt>
                <c:pt idx="182">
                  <c:v>0.21479999999999999</c:v>
                </c:pt>
                <c:pt idx="183">
                  <c:v>0.20949999999999999</c:v>
                </c:pt>
                <c:pt idx="184">
                  <c:v>0.2044</c:v>
                </c:pt>
                <c:pt idx="185">
                  <c:v>0.19939999999999999</c:v>
                </c:pt>
                <c:pt idx="186">
                  <c:v>0.1946</c:v>
                </c:pt>
                <c:pt idx="187">
                  <c:v>0.19</c:v>
                </c:pt>
                <c:pt idx="188">
                  <c:v>0.1855</c:v>
                </c:pt>
                <c:pt idx="189">
                  <c:v>0.18110000000000001</c:v>
                </c:pt>
                <c:pt idx="190">
                  <c:v>0.1769</c:v>
                </c:pt>
                <c:pt idx="191">
                  <c:v>0.17280000000000001</c:v>
                </c:pt>
                <c:pt idx="192">
                  <c:v>0.16880000000000001</c:v>
                </c:pt>
                <c:pt idx="193">
                  <c:v>0.16500000000000001</c:v>
                </c:pt>
                <c:pt idx="194">
                  <c:v>0.16120000000000001</c:v>
                </c:pt>
                <c:pt idx="195">
                  <c:v>0.15759999999999999</c:v>
                </c:pt>
                <c:pt idx="196">
                  <c:v>0.15409999999999999</c:v>
                </c:pt>
                <c:pt idx="197">
                  <c:v>0.1507</c:v>
                </c:pt>
                <c:pt idx="198">
                  <c:v>0.1474</c:v>
                </c:pt>
                <c:pt idx="199">
                  <c:v>0.14410000000000001</c:v>
                </c:pt>
                <c:pt idx="200">
                  <c:v>0.14099999999999999</c:v>
                </c:pt>
                <c:pt idx="201">
                  <c:v>0.13789999999999999</c:v>
                </c:pt>
                <c:pt idx="202">
                  <c:v>0.13500000000000001</c:v>
                </c:pt>
                <c:pt idx="203">
                  <c:v>0.1321</c:v>
                </c:pt>
                <c:pt idx="204">
                  <c:v>0.1293</c:v>
                </c:pt>
                <c:pt idx="205">
                  <c:v>0.1265</c:v>
                </c:pt>
                <c:pt idx="206">
                  <c:v>0.1239</c:v>
                </c:pt>
                <c:pt idx="207">
                  <c:v>0.12130000000000001</c:v>
                </c:pt>
                <c:pt idx="208">
                  <c:v>0.1187</c:v>
                </c:pt>
                <c:pt idx="209">
                  <c:v>0.1163</c:v>
                </c:pt>
                <c:pt idx="210">
                  <c:v>0.1139</c:v>
                </c:pt>
                <c:pt idx="211">
                  <c:v>0.1115</c:v>
                </c:pt>
                <c:pt idx="212">
                  <c:v>0.10920000000000001</c:v>
                </c:pt>
                <c:pt idx="213">
                  <c:v>0.107</c:v>
                </c:pt>
                <c:pt idx="214">
                  <c:v>0.1048</c:v>
                </c:pt>
                <c:pt idx="215">
                  <c:v>0.1027</c:v>
                </c:pt>
                <c:pt idx="216">
                  <c:v>0.10059999999999999</c:v>
                </c:pt>
                <c:pt idx="217">
                  <c:v>9.8599999999999993E-2</c:v>
                </c:pt>
                <c:pt idx="218">
                  <c:v>9.6600000000000005E-2</c:v>
                </c:pt>
                <c:pt idx="219">
                  <c:v>9.4700000000000006E-2</c:v>
                </c:pt>
                <c:pt idx="220">
                  <c:v>9.2799999999999994E-2</c:v>
                </c:pt>
                <c:pt idx="221">
                  <c:v>9.0899999999999995E-2</c:v>
                </c:pt>
                <c:pt idx="222">
                  <c:v>8.9099999999999999E-2</c:v>
                </c:pt>
                <c:pt idx="223">
                  <c:v>8.7300000000000003E-2</c:v>
                </c:pt>
                <c:pt idx="224">
                  <c:v>8.5599999999999996E-2</c:v>
                </c:pt>
                <c:pt idx="225">
                  <c:v>8.3900000000000002E-2</c:v>
                </c:pt>
                <c:pt idx="226">
                  <c:v>8.2199999999999995E-2</c:v>
                </c:pt>
                <c:pt idx="227">
                  <c:v>8.0600000000000005E-2</c:v>
                </c:pt>
                <c:pt idx="228">
                  <c:v>7.9000000000000001E-2</c:v>
                </c:pt>
                <c:pt idx="229">
                  <c:v>7.7399999999999997E-2</c:v>
                </c:pt>
                <c:pt idx="230">
                  <c:v>7.5899999999999995E-2</c:v>
                </c:pt>
                <c:pt idx="231">
                  <c:v>7.4300000000000005E-2</c:v>
                </c:pt>
                <c:pt idx="232">
                  <c:v>7.2900000000000006E-2</c:v>
                </c:pt>
                <c:pt idx="233">
                  <c:v>7.1400000000000005E-2</c:v>
                </c:pt>
                <c:pt idx="234">
                  <c:v>7.0000000000000007E-2</c:v>
                </c:pt>
                <c:pt idx="235">
                  <c:v>6.8599999999999994E-2</c:v>
                </c:pt>
                <c:pt idx="236">
                  <c:v>6.7199999999999996E-2</c:v>
                </c:pt>
                <c:pt idx="237">
                  <c:v>6.5799999999999997E-2</c:v>
                </c:pt>
                <c:pt idx="238">
                  <c:v>6.4500000000000002E-2</c:v>
                </c:pt>
                <c:pt idx="239">
                  <c:v>6.3100000000000003E-2</c:v>
                </c:pt>
                <c:pt idx="240">
                  <c:v>6.1899999999999997E-2</c:v>
                </c:pt>
              </c:numCache>
            </c:numRef>
          </c:yVal>
          <c:smooth val="0"/>
          <c:extLst>
            <c:ext xmlns:c16="http://schemas.microsoft.com/office/drawing/2014/chart" uri="{C3380CC4-5D6E-409C-BE32-E72D297353CC}">
              <c16:uniqueId val="{00000000-CFD2-480A-8651-34227329279D}"/>
            </c:ext>
          </c:extLst>
        </c:ser>
        <c:dLbls>
          <c:showLegendKey val="0"/>
          <c:showVal val="0"/>
          <c:showCatName val="0"/>
          <c:showSerName val="0"/>
          <c:showPercent val="0"/>
          <c:showBubbleSize val="0"/>
        </c:dLbls>
        <c:axId val="1007987632"/>
        <c:axId val="1087744496"/>
      </c:scatterChart>
      <c:valAx>
        <c:axId val="100798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Temperature (C)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87744496"/>
        <c:crosses val="autoZero"/>
        <c:crossBetween val="midCat"/>
      </c:valAx>
      <c:valAx>
        <c:axId val="10877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Resistance (kΩ)</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079876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2022-09-15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2490317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1746160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339967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1381365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344968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26</a:t>
            </a:fld>
            <a:endParaRPr lang="en-US"/>
          </a:p>
        </p:txBody>
      </p:sp>
    </p:spTree>
    <p:extLst>
      <p:ext uri="{BB962C8B-B14F-4D97-AF65-F5344CB8AC3E}">
        <p14:creationId xmlns:p14="http://schemas.microsoft.com/office/powerpoint/2010/main" val="904190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27</a:t>
            </a:fld>
            <a:endParaRPr lang="en-US"/>
          </a:p>
        </p:txBody>
      </p:sp>
    </p:spTree>
    <p:extLst>
      <p:ext uri="{BB962C8B-B14F-4D97-AF65-F5344CB8AC3E}">
        <p14:creationId xmlns:p14="http://schemas.microsoft.com/office/powerpoint/2010/main" val="1828621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3453423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29</a:t>
            </a:fld>
            <a:endParaRPr lang="en-US"/>
          </a:p>
        </p:txBody>
      </p:sp>
    </p:spTree>
    <p:extLst>
      <p:ext uri="{BB962C8B-B14F-4D97-AF65-F5344CB8AC3E}">
        <p14:creationId xmlns:p14="http://schemas.microsoft.com/office/powerpoint/2010/main" val="3186267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39</a:t>
            </a:fld>
            <a:endParaRPr lang="en-US"/>
          </a:p>
        </p:txBody>
      </p:sp>
    </p:spTree>
    <p:extLst>
      <p:ext uri="{BB962C8B-B14F-4D97-AF65-F5344CB8AC3E}">
        <p14:creationId xmlns:p14="http://schemas.microsoft.com/office/powerpoint/2010/main" val="4264579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2165790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3956460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68</a:t>
            </a:fld>
            <a:endParaRPr lang="en-US"/>
          </a:p>
        </p:txBody>
      </p:sp>
    </p:spTree>
    <p:extLst>
      <p:ext uri="{BB962C8B-B14F-4D97-AF65-F5344CB8AC3E}">
        <p14:creationId xmlns:p14="http://schemas.microsoft.com/office/powerpoint/2010/main" val="3912613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Good morning/afternoon everyone. Thank you for inviting me for giving this talk.</a:t>
            </a:r>
          </a:p>
          <a:p>
            <a:pPr marL="171450" indent="-171450">
              <a:buFontTx/>
              <a:buChar char="-"/>
            </a:pPr>
            <a:endParaRPr lang="en-US" dirty="0"/>
          </a:p>
          <a:p>
            <a:pPr marL="171450" indent="-171450">
              <a:buFontTx/>
              <a:buChar char="-"/>
            </a:pPr>
            <a:r>
              <a:rPr lang="en-US" dirty="0"/>
              <a:t>In this talk, I will describe my effort to design ubiquitous Internet of Things systems. </a:t>
            </a:r>
          </a:p>
          <a:p>
            <a:pPr marL="171450" indent="-171450">
              <a:buFontTx/>
              <a:buChar char="-"/>
            </a:pPr>
            <a:endParaRPr lang="en-US" dirty="0"/>
          </a:p>
          <a:p>
            <a:pPr marL="171450" indent="-171450">
              <a:buFontTx/>
              <a:buChar char="-"/>
            </a:pPr>
            <a:r>
              <a:rPr lang="en-US" dirty="0"/>
              <a:t>In the end of the talk: I will cover some of the future research directions that I would like to address as a faculty member.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69</a:t>
            </a:fld>
            <a:endParaRPr lang="en-US"/>
          </a:p>
        </p:txBody>
      </p:sp>
    </p:spTree>
    <p:extLst>
      <p:ext uri="{BB962C8B-B14F-4D97-AF65-F5344CB8AC3E}">
        <p14:creationId xmlns:p14="http://schemas.microsoft.com/office/powerpoint/2010/main" val="3468400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37678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89480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1824044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198115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12</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16</a:t>
            </a:fld>
            <a:endParaRPr lang="en-US"/>
          </a:p>
        </p:txBody>
      </p:sp>
    </p:spTree>
    <p:extLst>
      <p:ext uri="{BB962C8B-B14F-4D97-AF65-F5344CB8AC3E}">
        <p14:creationId xmlns:p14="http://schemas.microsoft.com/office/powerpoint/2010/main" val="139801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2022-09-15</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2022-09-15</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2022-09-15</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2022-09-15</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2022-09-15</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2022-09-15</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2022-09-15</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2022-09-15</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2022-09-15</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2022-09-15</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2022-09-15</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2022-09-15</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CwBAFwjyDDI?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cV2wT1gSMD4?feature=oembed" TargetMode="Externa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Wdnsc8-2zsE?feature=oembed" TargetMode="Externa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lvSn96xpY7w?feature=oembed" TargetMode="Externa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C18BRTPWPoY?feature=oembed" TargetMode="External"/><Relationship Id="rId4" Type="http://schemas.openxmlformats.org/officeDocument/2006/relationships/image" Target="../media/image5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Gv6Ijam6yFY?feature=oembed"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lippingphysics.com/standing-waves.html" TargetMode="External"/><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874" y="1508090"/>
            <a:ext cx="11414441" cy="2691682"/>
          </a:xfrm>
        </p:spPr>
        <p:txBody>
          <a:bodyPr>
            <a:normAutofit/>
          </a:bodyPr>
          <a:lstStyle/>
          <a:p>
            <a:r>
              <a:rPr lang="en-GB" sz="5400" u="none" strike="noStrike" dirty="0">
                <a:effectLst/>
              </a:rPr>
              <a:t>Advanced Topics in Networking: Special Topics in Internet of Things</a:t>
            </a:r>
            <a:endParaRPr lang="en-US" sz="23300" dirty="0"/>
          </a:p>
        </p:txBody>
      </p:sp>
      <p:sp>
        <p:nvSpPr>
          <p:cNvPr id="3" name="Subtitle 2"/>
          <p:cNvSpPr>
            <a:spLocks noGrp="1"/>
          </p:cNvSpPr>
          <p:nvPr>
            <p:ph type="subTitle" idx="1"/>
          </p:nvPr>
        </p:nvSpPr>
        <p:spPr>
          <a:xfrm>
            <a:off x="1630326" y="4528696"/>
            <a:ext cx="8931348" cy="1498730"/>
          </a:xfrm>
        </p:spPr>
        <p:txBody>
          <a:bodyPr>
            <a:normAutofit/>
          </a:bodyPr>
          <a:lstStyle/>
          <a:p>
            <a:r>
              <a:rPr lang="en-US" sz="3600" dirty="0">
                <a:latin typeface="+mj-lt"/>
              </a:rPr>
              <a:t>Ambuj Varshney</a:t>
            </a:r>
          </a:p>
          <a:p>
            <a:r>
              <a:rPr lang="en-US" sz="2000" dirty="0">
                <a:latin typeface="+mj-lt"/>
                <a:hlinkClick r:id="rId3"/>
              </a:rPr>
              <a:t>ambujv@nus.edu.sg</a:t>
            </a:r>
            <a:r>
              <a:rPr lang="en-US" sz="2000" dirty="0">
                <a:latin typeface="+mj-lt"/>
              </a:rPr>
              <a:t>, http://</a:t>
            </a:r>
            <a:r>
              <a:rPr lang="en-US" sz="2000" dirty="0" err="1">
                <a:latin typeface="+mj-lt"/>
              </a:rPr>
              <a:t>ambuj.se</a:t>
            </a:r>
            <a:endParaRPr lang="en-US" sz="20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sp>
        <p:nvSpPr>
          <p:cNvPr id="5" name="Footer Placeholder 4">
            <a:extLst>
              <a:ext uri="{FF2B5EF4-FFF2-40B4-BE49-F238E27FC236}">
                <a16:creationId xmlns:a16="http://schemas.microsoft.com/office/drawing/2014/main" id="{E804FFCE-A603-4EF4-891C-1FE35177F859}"/>
              </a:ext>
            </a:extLst>
          </p:cNvPr>
          <p:cNvSpPr>
            <a:spLocks noGrp="1"/>
          </p:cNvSpPr>
          <p:nvPr>
            <p:ph type="ftr" sz="quarter" idx="11"/>
          </p:nvPr>
        </p:nvSpPr>
        <p:spPr/>
        <p:txBody>
          <a:bodyPr/>
          <a:lstStyle/>
          <a:p>
            <a:r>
              <a:rPr lang="sv-SE" dirty="0" err="1"/>
              <a:t>ambujv@nus.edu.sg</a:t>
            </a:r>
            <a:endParaRPr lang="sv-SE" dirty="0"/>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913335" y="5416597"/>
            <a:ext cx="988862" cy="1304877"/>
          </a:xfrm>
          <a:prstGeom prst="rect">
            <a:avLst/>
          </a:prstGeom>
        </p:spPr>
      </p:pic>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Basics of backscatter communication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3"/>
            <a:ext cx="10515600" cy="4351338"/>
          </a:xfrm>
        </p:spPr>
        <p:txBody>
          <a:bodyPr/>
          <a:lstStyle/>
          <a:p>
            <a:r>
              <a:rPr lang="en-US" dirty="0">
                <a:latin typeface="+mj-lt"/>
              </a:rPr>
              <a:t>Vary between absorbing or reflecting signal to modulate data</a:t>
            </a:r>
          </a:p>
          <a:p>
            <a:pPr lvl="1"/>
            <a:r>
              <a:rPr lang="en-US" dirty="0">
                <a:latin typeface="+mj-lt"/>
              </a:rPr>
              <a:t>Wireless transmissions at microwatts of power draw (10000x energy savings)</a:t>
            </a:r>
          </a:p>
          <a:p>
            <a:pPr lvl="1"/>
            <a:r>
              <a:rPr lang="en-US" dirty="0">
                <a:latin typeface="+mj-lt"/>
              </a:rPr>
              <a:t>Frequency bands: 400 MHz, 900 MHz, 2.4 GHz</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10</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619312" y="5869201"/>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12</a:t>
            </a:fld>
            <a:endParaRPr lang="en-US" dirty="0"/>
          </a:p>
        </p:txBody>
      </p:sp>
      <p:pic>
        <p:nvPicPr>
          <p:cNvPr id="5" name="Picture 4">
            <a:extLst>
              <a:ext uri="{FF2B5EF4-FFF2-40B4-BE49-F238E27FC236}">
                <a16:creationId xmlns:a16="http://schemas.microsoft.com/office/drawing/2014/main" id="{4CBC3DCF-F958-F446-B676-7106FAB99897}"/>
              </a:ext>
            </a:extLst>
          </p:cNvPr>
          <p:cNvPicPr>
            <a:picLocks noChangeAspect="1"/>
          </p:cNvPicPr>
          <p:nvPr/>
        </p:nvPicPr>
        <p:blipFill>
          <a:blip r:embed="rId3"/>
          <a:stretch>
            <a:fillRect/>
          </a:stretch>
        </p:blipFill>
        <p:spPr>
          <a:xfrm>
            <a:off x="7917705" y="252549"/>
            <a:ext cx="4030455" cy="2267131"/>
          </a:xfrm>
          <a:prstGeom prst="rect">
            <a:avLst/>
          </a:prstGeom>
        </p:spPr>
      </p:pic>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4"/>
          <a:srcRect l="31998"/>
          <a:stretch/>
        </p:blipFill>
        <p:spPr>
          <a:xfrm>
            <a:off x="7524207" y="2749247"/>
            <a:ext cx="3903616" cy="3217333"/>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5"/>
          <a:srcRect r="19433"/>
          <a:stretch/>
        </p:blipFill>
        <p:spPr>
          <a:xfrm>
            <a:off x="4071743" y="3297646"/>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6"/>
          <a:stretch>
            <a:fillRect/>
          </a:stretch>
        </p:blipFill>
        <p:spPr>
          <a:xfrm>
            <a:off x="197393" y="3344093"/>
            <a:ext cx="3655728" cy="2375988"/>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Cheap, low-power ubiquitous communication</a:t>
            </a:r>
          </a:p>
          <a:p>
            <a:pPr lvl="1"/>
            <a:r>
              <a:rPr lang="en-US" dirty="0">
                <a:latin typeface="+mj-lt"/>
              </a:rPr>
              <a:t>RFID tags on (or in) products</a:t>
            </a:r>
          </a:p>
          <a:p>
            <a:pPr lvl="1"/>
            <a:r>
              <a:rPr lang="en-US" dirty="0">
                <a:latin typeface="+mj-lt"/>
              </a:rPr>
              <a:t>NFC communication to/from smartphone</a:t>
            </a:r>
          </a:p>
          <a:p>
            <a:pPr lvl="1"/>
            <a:endParaRPr lang="en-US" dirty="0">
              <a:latin typeface="+mj-lt"/>
            </a:endParaRPr>
          </a:p>
          <a:p>
            <a:r>
              <a:rPr lang="en-US" dirty="0">
                <a:latin typeface="+mj-lt"/>
              </a:rPr>
              <a:t>Requirements</a:t>
            </a:r>
          </a:p>
          <a:p>
            <a:pPr lvl="1"/>
            <a:r>
              <a:rPr lang="en-US" dirty="0">
                <a:latin typeface="+mj-lt"/>
              </a:rPr>
              <a:t>Need to transmit small amount of data (ID)</a:t>
            </a:r>
          </a:p>
          <a:p>
            <a:pPr lvl="1"/>
            <a:r>
              <a:rPr lang="en-US" dirty="0">
                <a:latin typeface="+mj-lt"/>
              </a:rPr>
              <a:t>Need to operate with little or no energy</a:t>
            </a:r>
          </a:p>
          <a:p>
            <a:pPr lvl="2"/>
            <a:r>
              <a:rPr lang="en-US" dirty="0">
                <a:latin typeface="+mj-lt"/>
              </a:rPr>
              <a:t>Most do not have batteries</a:t>
            </a:r>
          </a:p>
          <a:p>
            <a:pPr lvl="1"/>
            <a:r>
              <a:rPr lang="en-US" dirty="0">
                <a:latin typeface="+mj-lt"/>
              </a:rPr>
              <a:t>Short interaction time (fast enough bit rate)</a:t>
            </a:r>
          </a:p>
          <a:p>
            <a:pPr lvl="1"/>
            <a:r>
              <a:rPr lang="en-US" dirty="0">
                <a:latin typeface="+mj-lt"/>
              </a:rPr>
              <a:t>Range can be extremely limited</a:t>
            </a:r>
          </a:p>
          <a:p>
            <a:pPr lvl="2"/>
            <a:r>
              <a:rPr lang="en-US" dirty="0">
                <a:latin typeface="+mj-lt"/>
              </a:rPr>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13</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66"/>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16" b="13607"/>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lstStyle/>
          <a:p>
            <a:r>
              <a:rPr lang="en-US" dirty="0">
                <a:latin typeface="+mn-lt"/>
              </a:rPr>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lnSpcReduction="10000"/>
          </a:bodyPr>
          <a:lstStyle/>
          <a:p>
            <a:r>
              <a:rPr lang="en-US" dirty="0">
                <a:latin typeface="+mj-lt"/>
              </a:rPr>
              <a:t>Low Frequency (~300 kHz) — mostly legacy</a:t>
            </a:r>
          </a:p>
          <a:p>
            <a:pPr lvl="1"/>
            <a:r>
              <a:rPr lang="en-US" dirty="0">
                <a:latin typeface="+mj-lt"/>
              </a:rPr>
              <a:t>~10cm read range (inductive coupling)</a:t>
            </a:r>
          </a:p>
          <a:p>
            <a:pPr lvl="1"/>
            <a:endParaRPr lang="en-US" dirty="0">
              <a:latin typeface="+mj-lt"/>
            </a:endParaRPr>
          </a:p>
          <a:p>
            <a:r>
              <a:rPr lang="en-US" dirty="0">
                <a:latin typeface="+mj-lt"/>
              </a:rPr>
              <a:t>High Frequency (3~30 MHz; often 13.56 MHz)</a:t>
            </a:r>
          </a:p>
          <a:p>
            <a:pPr lvl="1"/>
            <a:r>
              <a:rPr lang="en-US" dirty="0">
                <a:latin typeface="+mj-lt"/>
              </a:rPr>
              <a:t>Passive: 4~7 m max </a:t>
            </a:r>
          </a:p>
          <a:p>
            <a:pPr lvl="1"/>
            <a:r>
              <a:rPr lang="en-US" dirty="0">
                <a:latin typeface="+mj-lt"/>
              </a:rPr>
              <a:t>Semi-Passive: 10~30 m max</a:t>
            </a:r>
          </a:p>
          <a:p>
            <a:pPr lvl="1"/>
            <a:r>
              <a:rPr lang="en-US" dirty="0">
                <a:latin typeface="+mj-lt"/>
              </a:rPr>
              <a:t>Active: 30+ m</a:t>
            </a:r>
          </a:p>
          <a:p>
            <a:pPr lvl="1"/>
            <a:endParaRPr lang="en-US" dirty="0">
              <a:latin typeface="+mj-lt"/>
            </a:endParaRPr>
          </a:p>
          <a:p>
            <a:r>
              <a:rPr lang="en-US" dirty="0">
                <a:latin typeface="+mj-lt"/>
              </a:rPr>
              <a:t>Ultra-High Frequency (300 MHz ~ 3 GHz)</a:t>
            </a:r>
          </a:p>
          <a:p>
            <a:pPr lvl="1"/>
            <a:r>
              <a:rPr lang="en-US" dirty="0">
                <a:latin typeface="+mj-lt"/>
              </a:rPr>
              <a:t>Passive: Up to 12 m (backscatter)</a:t>
            </a:r>
          </a:p>
          <a:p>
            <a:pPr lvl="1"/>
            <a:r>
              <a:rPr lang="en-US" dirty="0">
                <a:latin typeface="+mj-lt"/>
              </a:rPr>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14</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latin typeface="+mn-lt"/>
              </a:rPr>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normAutofit lnSpcReduction="10000"/>
          </a:bodyPr>
          <a:lstStyle/>
          <a:p>
            <a:r>
              <a:rPr lang="en-US" dirty="0">
                <a:latin typeface="+mj-lt"/>
              </a:rPr>
              <a:t>Essentially free communication!</a:t>
            </a:r>
          </a:p>
          <a:p>
            <a:pPr lvl="1"/>
            <a:r>
              <a:rPr lang="en-US" dirty="0">
                <a:latin typeface="+mj-lt"/>
              </a:rPr>
              <a:t>What’s the cost (besides having a higher-capability device)</a:t>
            </a:r>
          </a:p>
          <a:p>
            <a:pPr lvl="1"/>
            <a:endParaRPr lang="en-US" dirty="0">
              <a:latin typeface="+mj-lt"/>
            </a:endParaRPr>
          </a:p>
          <a:p>
            <a:r>
              <a:rPr lang="en-US" dirty="0">
                <a:latin typeface="+mj-lt"/>
              </a:rPr>
              <a:t>Difficult to reflect energy when it is already so low</a:t>
            </a:r>
          </a:p>
          <a:p>
            <a:pPr lvl="1"/>
            <a:r>
              <a:rPr lang="en-US" dirty="0">
                <a:latin typeface="+mj-lt"/>
              </a:rPr>
              <a:t>Essentially double the path loss (there and back)</a:t>
            </a:r>
          </a:p>
          <a:p>
            <a:pPr lvl="1"/>
            <a:endParaRPr lang="en-US" dirty="0">
              <a:latin typeface="+mj-lt"/>
            </a:endParaRPr>
          </a:p>
          <a:p>
            <a:r>
              <a:rPr lang="en-US" dirty="0">
                <a:latin typeface="+mj-lt"/>
              </a:rPr>
              <a:t>Range is very limited (or transmit power needs to be high)</a:t>
            </a:r>
          </a:p>
          <a:p>
            <a:pPr lvl="1"/>
            <a:r>
              <a:rPr lang="en-US" dirty="0">
                <a:latin typeface="+mj-lt"/>
              </a:rPr>
              <a:t>Meters of range, maximum</a:t>
            </a:r>
          </a:p>
          <a:p>
            <a:pPr lvl="1"/>
            <a:r>
              <a:rPr lang="en-US" dirty="0">
                <a:latin typeface="+mj-lt"/>
              </a:rPr>
              <a:t>Centimeters for inductive coupling</a:t>
            </a:r>
          </a:p>
          <a:p>
            <a:pPr lvl="1"/>
            <a:endParaRPr lang="en-US" dirty="0">
              <a:latin typeface="+mj-lt"/>
            </a:endParaRPr>
          </a:p>
          <a:p>
            <a:pPr lvl="1"/>
            <a:r>
              <a:rPr lang="en-US" dirty="0">
                <a:latin typeface="+mj-lt"/>
              </a:rPr>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15</a:t>
            </a:fld>
            <a:endParaRPr lang="en-US"/>
          </a:p>
        </p:txBody>
      </p:sp>
    </p:spTree>
    <p:extLst>
      <p:ext uri="{BB962C8B-B14F-4D97-AF65-F5344CB8AC3E}">
        <p14:creationId xmlns:p14="http://schemas.microsoft.com/office/powerpoint/2010/main" val="1470748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6" y="365125"/>
            <a:ext cx="11747716" cy="1325563"/>
          </a:xfrm>
        </p:spPr>
        <p:txBody>
          <a:bodyPr>
            <a:normAutofit/>
          </a:bodyPr>
          <a:lstStyle/>
          <a:p>
            <a:r>
              <a:rPr lang="en-US" dirty="0">
                <a:latin typeface="+mn-lt"/>
              </a:rPr>
              <a:t>Long range backscatter transmissions using  </a:t>
            </a:r>
            <a:r>
              <a:rPr lang="en-US" dirty="0" err="1">
                <a:latin typeface="+mn-lt"/>
              </a:rPr>
              <a:t>LoRea</a:t>
            </a:r>
            <a:endParaRPr lang="en-US" dirty="0">
              <a:latin typeface="+mn-lt"/>
            </a:endParaRP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16</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a:t>ambujv@berkeley.edu</a:t>
            </a:r>
            <a:endParaRPr lang="sv-SE" dirty="0"/>
          </a:p>
        </p:txBody>
      </p:sp>
    </p:spTree>
    <p:extLst>
      <p:ext uri="{BB962C8B-B14F-4D97-AF65-F5344CB8AC3E}">
        <p14:creationId xmlns:p14="http://schemas.microsoft.com/office/powerpoint/2010/main" val="274802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922-D1C1-5D03-A081-AA679BB3D98C}"/>
              </a:ext>
            </a:extLst>
          </p:cNvPr>
          <p:cNvSpPr>
            <a:spLocks noGrp="1"/>
          </p:cNvSpPr>
          <p:nvPr>
            <p:ph type="title"/>
          </p:nvPr>
        </p:nvSpPr>
        <p:spPr/>
        <p:txBody>
          <a:bodyPr/>
          <a:lstStyle/>
          <a:p>
            <a:r>
              <a:rPr lang="en-US" dirty="0">
                <a:latin typeface="+mn-lt"/>
              </a:rPr>
              <a:t>Backscatter as a sensor: soil moisture</a:t>
            </a:r>
          </a:p>
        </p:txBody>
      </p:sp>
      <p:sp>
        <p:nvSpPr>
          <p:cNvPr id="3" name="Content Placeholder 2">
            <a:extLst>
              <a:ext uri="{FF2B5EF4-FFF2-40B4-BE49-F238E27FC236}">
                <a16:creationId xmlns:a16="http://schemas.microsoft.com/office/drawing/2014/main" id="{B99CA1C3-B7AC-28E8-0BFB-316CF91E017B}"/>
              </a:ext>
            </a:extLst>
          </p:cNvPr>
          <p:cNvSpPr>
            <a:spLocks noGrp="1"/>
          </p:cNvSpPr>
          <p:nvPr>
            <p:ph idx="1"/>
          </p:nvPr>
        </p:nvSpPr>
        <p:spPr>
          <a:xfrm>
            <a:off x="838200" y="1566802"/>
            <a:ext cx="10515600" cy="4351338"/>
          </a:xfrm>
        </p:spPr>
        <p:txBody>
          <a:bodyPr/>
          <a:lstStyle/>
          <a:p>
            <a:r>
              <a:rPr lang="en-US" dirty="0">
                <a:latin typeface="+mj-lt"/>
              </a:rPr>
              <a:t>Idea: bury backscatter tags in soil</a:t>
            </a:r>
          </a:p>
          <a:p>
            <a:pPr lvl="1"/>
            <a:r>
              <a:rPr lang="en-US" dirty="0">
                <a:latin typeface="+mj-lt"/>
              </a:rPr>
              <a:t>Measure round-trip-time for signal to reflect</a:t>
            </a:r>
          </a:p>
          <a:p>
            <a:pPr lvl="1"/>
            <a:r>
              <a:rPr lang="en-US" dirty="0">
                <a:latin typeface="+mj-lt"/>
              </a:rPr>
              <a:t>T</a:t>
            </a:r>
            <a:r>
              <a:rPr lang="en-US" baseline="-25000" dirty="0">
                <a:latin typeface="+mj-lt"/>
              </a:rPr>
              <a:t>s</a:t>
            </a:r>
            <a:r>
              <a:rPr lang="en-US" baseline="30000" dirty="0">
                <a:latin typeface="+mj-lt"/>
              </a:rPr>
              <a:t> </a:t>
            </a:r>
            <a:r>
              <a:rPr lang="en-US" dirty="0">
                <a:latin typeface="+mj-lt"/>
              </a:rPr>
              <a:t>(time signal travels through ground) changes</a:t>
            </a:r>
            <a:br>
              <a:rPr lang="en-US" dirty="0">
                <a:latin typeface="+mj-lt"/>
              </a:rPr>
            </a:br>
            <a:r>
              <a:rPr lang="en-US" dirty="0">
                <a:latin typeface="+mj-lt"/>
              </a:rPr>
              <a:t>based on the moisture in the soil</a:t>
            </a:r>
            <a:endParaRPr lang="en-US" baseline="-25000" dirty="0">
              <a:latin typeface="+mj-lt"/>
            </a:endParaRPr>
          </a:p>
        </p:txBody>
      </p:sp>
      <p:sp>
        <p:nvSpPr>
          <p:cNvPr id="4" name="Slide Number Placeholder 3">
            <a:extLst>
              <a:ext uri="{FF2B5EF4-FFF2-40B4-BE49-F238E27FC236}">
                <a16:creationId xmlns:a16="http://schemas.microsoft.com/office/drawing/2014/main" id="{C472F68E-5893-E2ED-D74A-08032C140014}"/>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6" name="Picture 5">
            <a:extLst>
              <a:ext uri="{FF2B5EF4-FFF2-40B4-BE49-F238E27FC236}">
                <a16:creationId xmlns:a16="http://schemas.microsoft.com/office/drawing/2014/main" id="{EAD5A5E0-2632-F1AE-F48A-A0C30EB46D90}"/>
              </a:ext>
            </a:extLst>
          </p:cNvPr>
          <p:cNvPicPr>
            <a:picLocks noChangeAspect="1"/>
          </p:cNvPicPr>
          <p:nvPr/>
        </p:nvPicPr>
        <p:blipFill>
          <a:blip r:embed="rId2"/>
          <a:stretch>
            <a:fillRect/>
          </a:stretch>
        </p:blipFill>
        <p:spPr>
          <a:xfrm>
            <a:off x="8012397" y="1789196"/>
            <a:ext cx="1757679" cy="1868774"/>
          </a:xfrm>
          <a:prstGeom prst="rect">
            <a:avLst/>
          </a:prstGeom>
        </p:spPr>
      </p:pic>
      <p:pic>
        <p:nvPicPr>
          <p:cNvPr id="8" name="Picture 7">
            <a:extLst>
              <a:ext uri="{FF2B5EF4-FFF2-40B4-BE49-F238E27FC236}">
                <a16:creationId xmlns:a16="http://schemas.microsoft.com/office/drawing/2014/main" id="{40064FA3-3C9E-6A83-0D43-C82F26730B72}"/>
              </a:ext>
            </a:extLst>
          </p:cNvPr>
          <p:cNvPicPr>
            <a:picLocks noChangeAspect="1"/>
          </p:cNvPicPr>
          <p:nvPr/>
        </p:nvPicPr>
        <p:blipFill>
          <a:blip r:embed="rId3"/>
          <a:stretch>
            <a:fillRect/>
          </a:stretch>
        </p:blipFill>
        <p:spPr>
          <a:xfrm>
            <a:off x="1518862" y="3170030"/>
            <a:ext cx="4167563" cy="2655439"/>
          </a:xfrm>
          <a:prstGeom prst="rect">
            <a:avLst/>
          </a:prstGeom>
        </p:spPr>
      </p:pic>
      <p:pic>
        <p:nvPicPr>
          <p:cNvPr id="10" name="Picture 9">
            <a:extLst>
              <a:ext uri="{FF2B5EF4-FFF2-40B4-BE49-F238E27FC236}">
                <a16:creationId xmlns:a16="http://schemas.microsoft.com/office/drawing/2014/main" id="{CF8B3883-DBD6-C015-7A92-1B9E4BF94113}"/>
              </a:ext>
            </a:extLst>
          </p:cNvPr>
          <p:cNvPicPr>
            <a:picLocks noChangeAspect="1"/>
          </p:cNvPicPr>
          <p:nvPr/>
        </p:nvPicPr>
        <p:blipFill>
          <a:blip r:embed="rId4"/>
          <a:stretch>
            <a:fillRect/>
          </a:stretch>
        </p:blipFill>
        <p:spPr>
          <a:xfrm>
            <a:off x="7658795" y="3846226"/>
            <a:ext cx="2613715" cy="1868774"/>
          </a:xfrm>
          <a:prstGeom prst="rect">
            <a:avLst/>
          </a:prstGeom>
        </p:spPr>
      </p:pic>
      <p:sp>
        <p:nvSpPr>
          <p:cNvPr id="12" name="TextBox 11">
            <a:extLst>
              <a:ext uri="{FF2B5EF4-FFF2-40B4-BE49-F238E27FC236}">
                <a16:creationId xmlns:a16="http://schemas.microsoft.com/office/drawing/2014/main" id="{25B46E2D-F6C4-3419-CF28-84673E8116B0}"/>
              </a:ext>
            </a:extLst>
          </p:cNvPr>
          <p:cNvSpPr txBox="1"/>
          <p:nvPr/>
        </p:nvSpPr>
        <p:spPr>
          <a:xfrm>
            <a:off x="607595" y="6294652"/>
            <a:ext cx="9527005"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Josephson, Colleen, et al. "Low-cost In-ground Soil Moisture Sensing with Radar Backscatter Tags.“</a:t>
            </a:r>
            <a:r>
              <a:rPr lang="en-US" sz="1400" dirty="0">
                <a:solidFill>
                  <a:srgbClr val="222222"/>
                </a:solidFill>
                <a:latin typeface="Arial" panose="020B0604020202020204" pitchFamily="34" charset="0"/>
              </a:rPr>
              <a:t> COMPASS 2021</a:t>
            </a:r>
            <a:endParaRPr lang="en-US" sz="1400" dirty="0"/>
          </a:p>
        </p:txBody>
      </p:sp>
    </p:spTree>
    <p:extLst>
      <p:ext uri="{BB962C8B-B14F-4D97-AF65-F5344CB8AC3E}">
        <p14:creationId xmlns:p14="http://schemas.microsoft.com/office/powerpoint/2010/main" val="1115807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838200" y="200368"/>
            <a:ext cx="10515600" cy="1325563"/>
          </a:xfrm>
        </p:spPr>
        <p:txBody>
          <a:bodyPr/>
          <a:lstStyle/>
          <a:p>
            <a:r>
              <a:rPr lang="en-US" dirty="0">
                <a:latin typeface="+mn-lt"/>
              </a:rPr>
              <a:t>Communication using inductive coupling</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538843" y="1411132"/>
            <a:ext cx="5076495" cy="5029200"/>
          </a:xfrm>
        </p:spPr>
        <p:txBody>
          <a:bodyPr>
            <a:normAutofit lnSpcReduction="10000"/>
          </a:bodyPr>
          <a:lstStyle/>
          <a:p>
            <a:r>
              <a:rPr lang="en-US" dirty="0">
                <a:latin typeface="+mj-lt"/>
              </a:rPr>
              <a:t>A shared magnetic field is created between the two devices</a:t>
            </a:r>
          </a:p>
          <a:p>
            <a:pPr lvl="1"/>
            <a:r>
              <a:rPr lang="en-US" dirty="0">
                <a:latin typeface="+mj-lt"/>
              </a:rPr>
              <a:t>Change in current through one device induces current change through the other</a:t>
            </a:r>
          </a:p>
          <a:p>
            <a:pPr lvl="1"/>
            <a:r>
              <a:rPr lang="en-US" dirty="0">
                <a:latin typeface="+mj-lt"/>
              </a:rPr>
              <a:t>Device can vary load to transmit data</a:t>
            </a:r>
          </a:p>
          <a:p>
            <a:pPr marL="457200" lvl="1" indent="0">
              <a:buNone/>
            </a:pPr>
            <a:endParaRPr lang="en-US" dirty="0">
              <a:latin typeface="+mj-lt"/>
            </a:endParaRPr>
          </a:p>
          <a:p>
            <a:r>
              <a:rPr lang="en-US" dirty="0">
                <a:latin typeface="+mj-lt"/>
              </a:rPr>
              <a:t>Very low frequency bands</a:t>
            </a:r>
            <a:br>
              <a:rPr lang="en-US" dirty="0">
                <a:latin typeface="+mj-lt"/>
              </a:rPr>
            </a:br>
            <a:r>
              <a:rPr lang="en-US" dirty="0">
                <a:latin typeface="+mj-lt"/>
              </a:rPr>
              <a:t>(135 </a:t>
            </a:r>
            <a:r>
              <a:rPr lang="en-US" dirty="0" err="1">
                <a:latin typeface="+mj-lt"/>
              </a:rPr>
              <a:t>KHz</a:t>
            </a:r>
            <a:r>
              <a:rPr lang="en-US" dirty="0">
                <a:latin typeface="+mj-lt"/>
              </a:rPr>
              <a:t>, 13.56 MHz)</a:t>
            </a:r>
          </a:p>
          <a:p>
            <a:pPr lvl="1"/>
            <a:r>
              <a:rPr lang="en-US" dirty="0">
                <a:latin typeface="+mj-lt"/>
              </a:rPr>
              <a:t>Transmit through materials including skin</a:t>
            </a:r>
          </a:p>
          <a:p>
            <a:pPr lvl="1"/>
            <a:r>
              <a:rPr lang="en-US" dirty="0">
                <a:latin typeface="+mj-lt"/>
              </a:rPr>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18</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4" t="9028" r="7816" b="8613"/>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176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latin typeface="+mn-lt"/>
              </a:rPr>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normAutofit lnSpcReduction="10000"/>
          </a:bodyPr>
          <a:lstStyle/>
          <a:p>
            <a:r>
              <a:rPr lang="en-US" dirty="0">
                <a:latin typeface="+mj-lt"/>
              </a:rPr>
              <a:t>Inductive Coupling concept (13.56 MHz)</a:t>
            </a:r>
          </a:p>
          <a:p>
            <a:pPr lvl="1"/>
            <a:r>
              <a:rPr lang="en-US" dirty="0">
                <a:latin typeface="+mj-lt"/>
              </a:rPr>
              <a:t>But attached to a powered and capable device (smartphone)</a:t>
            </a:r>
          </a:p>
          <a:p>
            <a:pPr lvl="1"/>
            <a:r>
              <a:rPr lang="en-US" dirty="0">
                <a:latin typeface="+mj-lt"/>
              </a:rPr>
              <a:t>10-20 cm range max (usually &lt;10)</a:t>
            </a:r>
          </a:p>
          <a:p>
            <a:pPr lvl="1"/>
            <a:endParaRPr lang="en-US" dirty="0">
              <a:latin typeface="+mj-lt"/>
            </a:endParaRPr>
          </a:p>
          <a:p>
            <a:r>
              <a:rPr lang="en-US" dirty="0">
                <a:latin typeface="+mj-lt"/>
              </a:rPr>
              <a:t>Can act as a tag or as a reader</a:t>
            </a:r>
          </a:p>
          <a:p>
            <a:pPr lvl="1"/>
            <a:r>
              <a:rPr lang="en-US" dirty="0">
                <a:latin typeface="+mj-lt"/>
              </a:rPr>
              <a:t>Allows smartphone to power a tag if needed</a:t>
            </a:r>
          </a:p>
          <a:p>
            <a:pPr lvl="1"/>
            <a:r>
              <a:rPr lang="en-US" dirty="0">
                <a:latin typeface="+mj-lt"/>
              </a:rPr>
              <a:t>Alternatively, smartphone could act like a card and respond to a reader</a:t>
            </a:r>
          </a:p>
          <a:p>
            <a:pPr lvl="1"/>
            <a:r>
              <a:rPr lang="en-US" dirty="0">
                <a:latin typeface="+mj-lt"/>
              </a:rPr>
              <a:t>Two smartphones can communicate without power transfer</a:t>
            </a:r>
          </a:p>
          <a:p>
            <a:pPr lvl="1"/>
            <a:endParaRPr lang="en-US" dirty="0">
              <a:latin typeface="+mj-lt"/>
            </a:endParaRPr>
          </a:p>
          <a:p>
            <a:r>
              <a:rPr lang="en-US" dirty="0">
                <a:latin typeface="+mj-lt"/>
              </a:rPr>
              <a:t>Data rate 100-400 kbps!</a:t>
            </a:r>
          </a:p>
          <a:p>
            <a:pPr lvl="1"/>
            <a:r>
              <a:rPr lang="en-US" dirty="0">
                <a:latin typeface="+mj-lt"/>
              </a:rPr>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19</a:t>
            </a:fld>
            <a:endParaRPr lang="en-US"/>
          </a:p>
        </p:txBody>
      </p:sp>
    </p:spTree>
    <p:extLst>
      <p:ext uri="{BB962C8B-B14F-4D97-AF65-F5344CB8AC3E}">
        <p14:creationId xmlns:p14="http://schemas.microsoft.com/office/powerpoint/2010/main" val="474388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5596" y="2727781"/>
            <a:ext cx="10120807" cy="1699919"/>
          </a:xfrm>
        </p:spPr>
        <p:txBody>
          <a:bodyPr>
            <a:noAutofit/>
          </a:bodyPr>
          <a:lstStyle/>
          <a:p>
            <a:pPr marL="0" indent="0" algn="ctr">
              <a:buNone/>
            </a:pPr>
            <a:r>
              <a:rPr lang="en-US" sz="5400" dirty="0">
                <a:latin typeface="+mj-lt"/>
              </a:rPr>
              <a:t>Lecture 5</a:t>
            </a:r>
          </a:p>
          <a:p>
            <a:pPr marL="0" indent="0" algn="ctr">
              <a:buNone/>
            </a:pPr>
            <a:r>
              <a:rPr lang="en-US" sz="5400" dirty="0">
                <a:latin typeface="+mj-lt"/>
              </a:rPr>
              <a:t>Wireless - III, Sensing and Actuation</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latin typeface="+mn-lt"/>
              </a:rPr>
              <a:t>Near Field Communication (NFC)</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20</a:t>
            </a:fld>
            <a:endParaRPr lang="en-US"/>
          </a:p>
        </p:txBody>
      </p:sp>
      <p:pic>
        <p:nvPicPr>
          <p:cNvPr id="7" name="Online Media 6" descr="Smart Blinking ID Card">
            <a:hlinkClick r:id="" action="ppaction://media"/>
            <a:extLst>
              <a:ext uri="{FF2B5EF4-FFF2-40B4-BE49-F238E27FC236}">
                <a16:creationId xmlns:a16="http://schemas.microsoft.com/office/drawing/2014/main" id="{3D8D2A1A-CB5D-F235-164E-69C395301D26}"/>
              </a:ext>
            </a:extLst>
          </p:cNvPr>
          <p:cNvPicPr>
            <a:picLocks noRot="1" noChangeAspect="1"/>
          </p:cNvPicPr>
          <p:nvPr>
            <a:videoFile r:link="rId1"/>
          </p:nvPr>
        </p:nvPicPr>
        <p:blipFill>
          <a:blip r:embed="rId3"/>
          <a:stretch>
            <a:fillRect/>
          </a:stretch>
        </p:blipFill>
        <p:spPr>
          <a:xfrm>
            <a:off x="1876854" y="1328845"/>
            <a:ext cx="8898238" cy="5027505"/>
          </a:xfrm>
          <a:prstGeom prst="rect">
            <a:avLst/>
          </a:prstGeom>
        </p:spPr>
      </p:pic>
    </p:spTree>
    <p:extLst>
      <p:ext uri="{BB962C8B-B14F-4D97-AF65-F5344CB8AC3E}">
        <p14:creationId xmlns:p14="http://schemas.microsoft.com/office/powerpoint/2010/main" val="38023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pPr marL="514350" indent="-514350">
              <a:buAutoNum type="arabicPeriod"/>
            </a:pPr>
            <a:r>
              <a:rPr lang="en-US" dirty="0">
                <a:latin typeface="+mj-lt"/>
              </a:rPr>
              <a:t>Wireless: Backscatter (RFID) and inductive coupling communication</a:t>
            </a:r>
          </a:p>
          <a:p>
            <a:pPr marL="514350" indent="-514350">
              <a:buAutoNum type="arabicPeriod"/>
            </a:pPr>
            <a:r>
              <a:rPr lang="en-US" b="1" dirty="0">
                <a:latin typeface="+mj-lt"/>
              </a:rPr>
              <a:t>Understand the basics of actuators, sensors</a:t>
            </a:r>
          </a:p>
          <a:p>
            <a:pPr marL="514350" indent="-514350">
              <a:buAutoNum type="arabicPeriod"/>
            </a:pPr>
            <a:r>
              <a:rPr lang="en-US" dirty="0">
                <a:latin typeface="+mj-lt"/>
              </a:rPr>
              <a:t>Case study: Light sensing</a:t>
            </a: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21</a:t>
            </a:fld>
            <a:endParaRPr lang="sv-SE"/>
          </a:p>
        </p:txBody>
      </p:sp>
    </p:spTree>
    <p:extLst>
      <p:ext uri="{BB962C8B-B14F-4D97-AF65-F5344CB8AC3E}">
        <p14:creationId xmlns:p14="http://schemas.microsoft.com/office/powerpoint/2010/main" val="852303407"/>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4628" cy="1325563"/>
          </a:xfrm>
        </p:spPr>
        <p:txBody>
          <a:bodyPr>
            <a:noAutofit/>
          </a:bodyPr>
          <a:lstStyle/>
          <a:p>
            <a:r>
              <a:rPr lang="en-US" dirty="0">
                <a:latin typeface="+mn-lt"/>
              </a:rPr>
              <a:t>Four components of internet of things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22</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217906321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Four components of internet of things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23</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b="1" dirty="0">
                <a:solidFill>
                  <a:srgbClr val="FF0000"/>
                </a:solidFill>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321915944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Definitions: What are sensors?</a:t>
            </a:r>
          </a:p>
        </p:txBody>
      </p:sp>
      <p:sp>
        <p:nvSpPr>
          <p:cNvPr id="3" name="Content Placeholder 2"/>
          <p:cNvSpPr>
            <a:spLocks noGrp="1"/>
          </p:cNvSpPr>
          <p:nvPr>
            <p:ph idx="1"/>
          </p:nvPr>
        </p:nvSpPr>
        <p:spPr>
          <a:xfrm>
            <a:off x="838199" y="1690687"/>
            <a:ext cx="11187023" cy="3816339"/>
          </a:xfrm>
        </p:spPr>
        <p:txBody>
          <a:bodyPr>
            <a:noAutofit/>
          </a:bodyPr>
          <a:lstStyle/>
          <a:p>
            <a:r>
              <a:rPr lang="en-US" dirty="0">
                <a:latin typeface="+mj-lt"/>
              </a:rPr>
              <a:t>Sensor is a device that measures a physical phenomenon</a:t>
            </a:r>
          </a:p>
          <a:p>
            <a:pPr lvl="1"/>
            <a:r>
              <a:rPr lang="en-US" b="1" dirty="0">
                <a:latin typeface="+mj-lt"/>
              </a:rPr>
              <a:t>Temperature sensor</a:t>
            </a:r>
          </a:p>
          <a:p>
            <a:pPr lvl="1"/>
            <a:r>
              <a:rPr lang="en-US" b="1" dirty="0">
                <a:latin typeface="+mj-lt"/>
              </a:rPr>
              <a:t>Humidity sensor</a:t>
            </a:r>
          </a:p>
          <a:p>
            <a:pPr lvl="1"/>
            <a:r>
              <a:rPr lang="en-US" b="1" dirty="0">
                <a:latin typeface="+mj-lt"/>
              </a:rPr>
              <a:t>Acoustic sensor</a:t>
            </a:r>
          </a:p>
          <a:p>
            <a:pPr lvl="1"/>
            <a:r>
              <a:rPr lang="en-US" b="1" dirty="0">
                <a:latin typeface="+mj-lt"/>
              </a:rPr>
              <a:t>Image sensor</a:t>
            </a:r>
          </a:p>
          <a:p>
            <a:pPr lvl="1"/>
            <a:r>
              <a:rPr lang="en-US" b="1" dirty="0">
                <a:latin typeface="+mj-lt"/>
              </a:rPr>
              <a:t>…….</a:t>
            </a:r>
          </a:p>
          <a:p>
            <a:endParaRPr lang="en-US" b="1" dirty="0">
              <a:latin typeface="+mj-lt"/>
            </a:endParaRPr>
          </a:p>
          <a:p>
            <a:r>
              <a:rPr lang="en-US" b="1" dirty="0">
                <a:latin typeface="+mj-lt"/>
              </a:rPr>
              <a:t>Sensors have become numerous, very low-power, and highly capable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24</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Definitions: What are actuator?</a:t>
            </a:r>
          </a:p>
        </p:txBody>
      </p:sp>
      <p:sp>
        <p:nvSpPr>
          <p:cNvPr id="3" name="Content Placeholder 2"/>
          <p:cNvSpPr>
            <a:spLocks noGrp="1"/>
          </p:cNvSpPr>
          <p:nvPr>
            <p:ph idx="1"/>
          </p:nvPr>
        </p:nvSpPr>
        <p:spPr>
          <a:xfrm>
            <a:off x="838199" y="1690687"/>
            <a:ext cx="11187023" cy="4407605"/>
          </a:xfrm>
        </p:spPr>
        <p:txBody>
          <a:bodyPr>
            <a:noAutofit/>
          </a:bodyPr>
          <a:lstStyle/>
          <a:p>
            <a:r>
              <a:rPr lang="en-US" dirty="0">
                <a:latin typeface="+mj-lt"/>
              </a:rPr>
              <a:t>Actuator is a device that modifies a physical quantity</a:t>
            </a:r>
          </a:p>
          <a:p>
            <a:pPr lvl="1"/>
            <a:r>
              <a:rPr lang="en-US" b="1" dirty="0">
                <a:latin typeface="+mj-lt"/>
              </a:rPr>
              <a:t>Light/LED</a:t>
            </a:r>
          </a:p>
          <a:p>
            <a:pPr lvl="1"/>
            <a:r>
              <a:rPr lang="en-US" b="1" dirty="0">
                <a:latin typeface="+mj-lt"/>
              </a:rPr>
              <a:t>Motor</a:t>
            </a:r>
          </a:p>
          <a:p>
            <a:pPr lvl="1"/>
            <a:r>
              <a:rPr lang="en-US" b="1" dirty="0">
                <a:latin typeface="+mj-lt"/>
              </a:rPr>
              <a:t>Speaker</a:t>
            </a:r>
          </a:p>
          <a:p>
            <a:pPr lvl="1"/>
            <a:r>
              <a:rPr lang="en-US" b="1" dirty="0">
                <a:latin typeface="+mj-lt"/>
              </a:rPr>
              <a:t>…….</a:t>
            </a:r>
          </a:p>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25</a:t>
            </a:fld>
            <a:endParaRPr lang="sv-SE" dirty="0"/>
          </a:p>
        </p:txBody>
      </p:sp>
      <p:pic>
        <p:nvPicPr>
          <p:cNvPr id="5" name="Picture 4" descr="A picture containing disk brake, wheel, lined, gear&#10;&#10;Description automatically generated">
            <a:extLst>
              <a:ext uri="{FF2B5EF4-FFF2-40B4-BE49-F238E27FC236}">
                <a16:creationId xmlns:a16="http://schemas.microsoft.com/office/drawing/2014/main" id="{3465AA67-18F6-EA12-0CAA-74356D4DC68B}"/>
              </a:ext>
            </a:extLst>
          </p:cNvPr>
          <p:cNvPicPr>
            <a:picLocks noChangeAspect="1"/>
          </p:cNvPicPr>
          <p:nvPr/>
        </p:nvPicPr>
        <p:blipFill>
          <a:blip r:embed="rId3"/>
          <a:stretch>
            <a:fillRect/>
          </a:stretch>
        </p:blipFill>
        <p:spPr>
          <a:xfrm>
            <a:off x="1272770" y="4389364"/>
            <a:ext cx="2274828" cy="1516551"/>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5921A83-6B83-E778-F42E-D38F23001850}"/>
              </a:ext>
            </a:extLst>
          </p:cNvPr>
          <p:cNvPicPr>
            <a:picLocks noChangeAspect="1"/>
          </p:cNvPicPr>
          <p:nvPr/>
        </p:nvPicPr>
        <p:blipFill>
          <a:blip r:embed="rId4"/>
          <a:stretch>
            <a:fillRect/>
          </a:stretch>
        </p:blipFill>
        <p:spPr>
          <a:xfrm>
            <a:off x="3821172" y="4428455"/>
            <a:ext cx="4264820" cy="1492687"/>
          </a:xfrm>
          <a:prstGeom prst="rect">
            <a:avLst/>
          </a:prstGeom>
        </p:spPr>
      </p:pic>
      <p:pic>
        <p:nvPicPr>
          <p:cNvPr id="10" name="Picture 9" descr="A picture containing indoor, different, arranged, several&#10;&#10;Description automatically generated">
            <a:extLst>
              <a:ext uri="{FF2B5EF4-FFF2-40B4-BE49-F238E27FC236}">
                <a16:creationId xmlns:a16="http://schemas.microsoft.com/office/drawing/2014/main" id="{7DC74F39-1FEE-798A-FB2B-D8949AAEE9AB}"/>
              </a:ext>
            </a:extLst>
          </p:cNvPr>
          <p:cNvPicPr>
            <a:picLocks noChangeAspect="1"/>
          </p:cNvPicPr>
          <p:nvPr/>
        </p:nvPicPr>
        <p:blipFill>
          <a:blip r:embed="rId5"/>
          <a:stretch>
            <a:fillRect/>
          </a:stretch>
        </p:blipFill>
        <p:spPr>
          <a:xfrm>
            <a:off x="8484099" y="3894489"/>
            <a:ext cx="3143016" cy="2095344"/>
          </a:xfrm>
          <a:prstGeom prst="rect">
            <a:avLst/>
          </a:prstGeom>
        </p:spPr>
      </p:pic>
    </p:spTree>
    <p:extLst>
      <p:ext uri="{BB962C8B-B14F-4D97-AF65-F5344CB8AC3E}">
        <p14:creationId xmlns:p14="http://schemas.microsoft.com/office/powerpoint/2010/main" val="327328869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Actuation is energy expensive (</a:t>
            </a:r>
            <a:r>
              <a:rPr lang="en-US" b="1" dirty="0" err="1">
                <a:latin typeface="+mj-lt"/>
              </a:rPr>
              <a:t>wrt</a:t>
            </a:r>
            <a:r>
              <a:rPr lang="en-US" b="1" dirty="0">
                <a:latin typeface="+mj-lt"/>
              </a:rPr>
              <a:t> sensing)</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26</a:t>
            </a:fld>
            <a:endParaRPr lang="sv-SE" dirty="0"/>
          </a:p>
        </p:txBody>
      </p:sp>
      <p:pic>
        <p:nvPicPr>
          <p:cNvPr id="5" name="Online Media 4" descr="Wind Dispersal of Battery-free Wireless Devices">
            <a:hlinkClick r:id="" action="ppaction://media"/>
            <a:extLst>
              <a:ext uri="{FF2B5EF4-FFF2-40B4-BE49-F238E27FC236}">
                <a16:creationId xmlns:a16="http://schemas.microsoft.com/office/drawing/2014/main" id="{5C9541E3-7B36-ADA8-CE83-56E3DF0EA0F2}"/>
              </a:ext>
            </a:extLst>
          </p:cNvPr>
          <p:cNvPicPr>
            <a:picLocks noRot="1" noChangeAspect="1"/>
          </p:cNvPicPr>
          <p:nvPr>
            <a:videoFile r:link="rId1"/>
          </p:nvPr>
        </p:nvPicPr>
        <p:blipFill>
          <a:blip r:embed="rId4"/>
          <a:stretch>
            <a:fillRect/>
          </a:stretch>
        </p:blipFill>
        <p:spPr>
          <a:xfrm>
            <a:off x="1639950" y="1588168"/>
            <a:ext cx="8418450" cy="4623596"/>
          </a:xfrm>
          <a:prstGeom prst="rect">
            <a:avLst/>
          </a:prstGeom>
        </p:spPr>
      </p:pic>
    </p:spTree>
    <p:extLst>
      <p:ext uri="{BB962C8B-B14F-4D97-AF65-F5344CB8AC3E}">
        <p14:creationId xmlns:p14="http://schemas.microsoft.com/office/powerpoint/2010/main" val="119001964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Cars are all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27</a:t>
            </a:fld>
            <a:endParaRPr lang="sv-SE" dirty="0"/>
          </a:p>
        </p:txBody>
      </p:sp>
      <p:pic>
        <p:nvPicPr>
          <p:cNvPr id="6" name="Picture 5" descr="Diagram&#10;&#10;Description automatically generated">
            <a:extLst>
              <a:ext uri="{FF2B5EF4-FFF2-40B4-BE49-F238E27FC236}">
                <a16:creationId xmlns:a16="http://schemas.microsoft.com/office/drawing/2014/main" id="{789282AE-318F-60F1-7E1A-0BF1525F3A84}"/>
              </a:ext>
            </a:extLst>
          </p:cNvPr>
          <p:cNvPicPr>
            <a:picLocks noChangeAspect="1"/>
          </p:cNvPicPr>
          <p:nvPr/>
        </p:nvPicPr>
        <p:blipFill>
          <a:blip r:embed="rId3"/>
          <a:stretch>
            <a:fillRect/>
          </a:stretch>
        </p:blipFill>
        <p:spPr>
          <a:xfrm>
            <a:off x="1391618" y="1249096"/>
            <a:ext cx="9408763" cy="5289816"/>
          </a:xfrm>
          <a:prstGeom prst="rect">
            <a:avLst/>
          </a:prstGeom>
        </p:spPr>
      </p:pic>
    </p:spTree>
    <p:extLst>
      <p:ext uri="{BB962C8B-B14F-4D97-AF65-F5344CB8AC3E}">
        <p14:creationId xmlns:p14="http://schemas.microsoft.com/office/powerpoint/2010/main" val="3977502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Cars are all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28</a:t>
            </a:fld>
            <a:endParaRPr lang="sv-SE" dirty="0"/>
          </a:p>
        </p:txBody>
      </p:sp>
      <p:pic>
        <p:nvPicPr>
          <p:cNvPr id="4" name="Online Media 3" descr="Autonomous Vehicles: Software and Sensor Technology in Driverless Cars">
            <a:hlinkClick r:id="" action="ppaction://media"/>
            <a:extLst>
              <a:ext uri="{FF2B5EF4-FFF2-40B4-BE49-F238E27FC236}">
                <a16:creationId xmlns:a16="http://schemas.microsoft.com/office/drawing/2014/main" id="{18AF5644-A0A3-E6DE-2736-A38A8DCD1DDA}"/>
              </a:ext>
            </a:extLst>
          </p:cNvPr>
          <p:cNvPicPr>
            <a:picLocks noRot="1" noChangeAspect="1"/>
          </p:cNvPicPr>
          <p:nvPr>
            <a:videoFile r:link="rId1"/>
          </p:nvPr>
        </p:nvPicPr>
        <p:blipFill>
          <a:blip r:embed="rId4"/>
          <a:stretch>
            <a:fillRect/>
          </a:stretch>
        </p:blipFill>
        <p:spPr>
          <a:xfrm>
            <a:off x="2278251" y="1271972"/>
            <a:ext cx="8474098" cy="4787865"/>
          </a:xfrm>
          <a:prstGeom prst="rect">
            <a:avLst/>
          </a:prstGeom>
        </p:spPr>
      </p:pic>
    </p:spTree>
    <p:extLst>
      <p:ext uri="{BB962C8B-B14F-4D97-AF65-F5344CB8AC3E}">
        <p14:creationId xmlns:p14="http://schemas.microsoft.com/office/powerpoint/2010/main" val="112761072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Sensors and actuators are an integral part of most consumer electronic devices</a:t>
            </a:r>
          </a:p>
        </p:txBody>
      </p:sp>
      <p:sp>
        <p:nvSpPr>
          <p:cNvPr id="3" name="Content Placeholder 2"/>
          <p:cNvSpPr>
            <a:spLocks noGrp="1"/>
          </p:cNvSpPr>
          <p:nvPr>
            <p:ph idx="1"/>
          </p:nvPr>
        </p:nvSpPr>
        <p:spPr>
          <a:xfrm>
            <a:off x="838199" y="1690687"/>
            <a:ext cx="11187023" cy="3816339"/>
          </a:xfrm>
        </p:spPr>
        <p:txBody>
          <a:bodyPr>
            <a:noAutofit/>
          </a:bodyPr>
          <a:lstStyle/>
          <a:p>
            <a:r>
              <a:rPr lang="en-US" dirty="0">
                <a:latin typeface="+mj-lt"/>
              </a:rPr>
              <a:t>Essential part of almost all consumer electronic devices</a:t>
            </a:r>
          </a:p>
          <a:p>
            <a:r>
              <a:rPr lang="en-US" dirty="0">
                <a:latin typeface="+mj-lt"/>
              </a:rPr>
              <a:t>They are an Interface of electronic devices with the physical world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29</a:t>
            </a:fld>
            <a:endParaRPr lang="sv-SE" dirty="0"/>
          </a:p>
        </p:txBody>
      </p:sp>
      <p:pic>
        <p:nvPicPr>
          <p:cNvPr id="5" name="Picture 4" descr="A picture containing text&#10;&#10;Description automatically generated">
            <a:extLst>
              <a:ext uri="{FF2B5EF4-FFF2-40B4-BE49-F238E27FC236}">
                <a16:creationId xmlns:a16="http://schemas.microsoft.com/office/drawing/2014/main" id="{610631E5-6D1E-C3D3-5097-1B84D1A84A8D}"/>
              </a:ext>
            </a:extLst>
          </p:cNvPr>
          <p:cNvPicPr>
            <a:picLocks noChangeAspect="1"/>
          </p:cNvPicPr>
          <p:nvPr/>
        </p:nvPicPr>
        <p:blipFill>
          <a:blip r:embed="rId3"/>
          <a:stretch>
            <a:fillRect/>
          </a:stretch>
        </p:blipFill>
        <p:spPr>
          <a:xfrm>
            <a:off x="838199" y="2860077"/>
            <a:ext cx="4527996" cy="3124725"/>
          </a:xfrm>
          <a:prstGeom prst="rect">
            <a:avLst/>
          </a:prstGeom>
        </p:spPr>
      </p:pic>
      <p:sp>
        <p:nvSpPr>
          <p:cNvPr id="6" name="TextBox 5">
            <a:extLst>
              <a:ext uri="{FF2B5EF4-FFF2-40B4-BE49-F238E27FC236}">
                <a16:creationId xmlns:a16="http://schemas.microsoft.com/office/drawing/2014/main" id="{E2BA6772-BF73-2A5E-58D5-09E743193D55}"/>
              </a:ext>
            </a:extLst>
          </p:cNvPr>
          <p:cNvSpPr txBox="1"/>
          <p:nvPr/>
        </p:nvSpPr>
        <p:spPr>
          <a:xfrm>
            <a:off x="10109727" y="6032077"/>
            <a:ext cx="1244073" cy="276999"/>
          </a:xfrm>
          <a:prstGeom prst="rect">
            <a:avLst/>
          </a:prstGeom>
          <a:noFill/>
        </p:spPr>
        <p:txBody>
          <a:bodyPr wrap="square" rtlCol="0">
            <a:spAutoFit/>
          </a:bodyPr>
          <a:lstStyle/>
          <a:p>
            <a:r>
              <a:rPr lang="en-US" sz="1200" dirty="0">
                <a:latin typeface="+mj-lt"/>
              </a:rPr>
              <a:t>Courtesy: Apple</a:t>
            </a:r>
          </a:p>
        </p:txBody>
      </p:sp>
      <p:pic>
        <p:nvPicPr>
          <p:cNvPr id="9" name="Picture 8" descr="Diagram&#10;&#10;Description automatically generated">
            <a:extLst>
              <a:ext uri="{FF2B5EF4-FFF2-40B4-BE49-F238E27FC236}">
                <a16:creationId xmlns:a16="http://schemas.microsoft.com/office/drawing/2014/main" id="{22AB4216-8F79-6C87-A977-84B9AF69E620}"/>
              </a:ext>
            </a:extLst>
          </p:cNvPr>
          <p:cNvPicPr>
            <a:picLocks noChangeAspect="1"/>
          </p:cNvPicPr>
          <p:nvPr/>
        </p:nvPicPr>
        <p:blipFill>
          <a:blip r:embed="rId4"/>
          <a:stretch>
            <a:fillRect/>
          </a:stretch>
        </p:blipFill>
        <p:spPr>
          <a:xfrm>
            <a:off x="6842078" y="2860077"/>
            <a:ext cx="4511722" cy="3124726"/>
          </a:xfrm>
          <a:prstGeom prst="rect">
            <a:avLst/>
          </a:prstGeom>
        </p:spPr>
      </p:pic>
    </p:spTree>
    <p:extLst>
      <p:ext uri="{BB962C8B-B14F-4D97-AF65-F5344CB8AC3E}">
        <p14:creationId xmlns:p14="http://schemas.microsoft.com/office/powerpoint/2010/main" val="148979553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Administration</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253898"/>
          </a:xfrm>
        </p:spPr>
        <p:txBody>
          <a:bodyPr>
            <a:normAutofit/>
          </a:bodyPr>
          <a:lstStyle/>
          <a:p>
            <a:r>
              <a:rPr lang="en-US" dirty="0">
                <a:latin typeface="+mj-lt"/>
              </a:rPr>
              <a:t>Select papers for class seminar (deadline </a:t>
            </a:r>
            <a:r>
              <a:rPr lang="en-US" b="1" dirty="0">
                <a:latin typeface="+mj-lt"/>
              </a:rPr>
              <a:t>recess</a:t>
            </a:r>
            <a:r>
              <a:rPr lang="en-US" dirty="0">
                <a:latin typeface="+mj-lt"/>
              </a:rPr>
              <a:t> week)</a:t>
            </a:r>
          </a:p>
          <a:p>
            <a:endParaRPr lang="en-US" dirty="0">
              <a:latin typeface="+mj-lt"/>
            </a:endParaRPr>
          </a:p>
          <a:p>
            <a:r>
              <a:rPr lang="en-US" dirty="0">
                <a:latin typeface="+mj-lt"/>
              </a:rPr>
              <a:t>Start to think about projects for the course:</a:t>
            </a:r>
          </a:p>
          <a:p>
            <a:pPr lvl="1"/>
            <a:r>
              <a:rPr lang="en-US" dirty="0">
                <a:latin typeface="+mj-lt"/>
              </a:rPr>
              <a:t>Focus on a good hypothesis/ problem statement</a:t>
            </a:r>
          </a:p>
          <a:p>
            <a:pPr lvl="1"/>
            <a:r>
              <a:rPr lang="en-US" dirty="0">
                <a:latin typeface="+mj-lt"/>
              </a:rPr>
              <a:t>Execution: supporting evidence to  go or against the hypothesis</a:t>
            </a:r>
          </a:p>
          <a:p>
            <a:pPr lvl="1"/>
            <a:r>
              <a:rPr lang="en-US" b="1" dirty="0">
                <a:latin typeface="+mj-lt"/>
              </a:rPr>
              <a:t>Do not expect</a:t>
            </a:r>
            <a:r>
              <a:rPr lang="en-US" dirty="0">
                <a:latin typeface="+mj-lt"/>
              </a:rPr>
              <a:t> significant engineering effort</a:t>
            </a:r>
          </a:p>
          <a:p>
            <a:endParaRPr lang="en-US" dirty="0">
              <a:latin typeface="+mj-lt"/>
            </a:endParaRPr>
          </a:p>
          <a:p>
            <a:r>
              <a:rPr lang="en-US" dirty="0">
                <a:latin typeface="+mj-lt"/>
              </a:rPr>
              <a:t>Course webpage: http://https://</a:t>
            </a:r>
            <a:r>
              <a:rPr lang="en-US" dirty="0" err="1">
                <a:latin typeface="+mj-lt"/>
              </a:rPr>
              <a:t>weiserlab.github.io</a:t>
            </a:r>
            <a:r>
              <a:rPr lang="en-US" dirty="0">
                <a:latin typeface="+mj-lt"/>
              </a:rPr>
              <a:t>/</a:t>
            </a:r>
            <a:r>
              <a:rPr lang="en-US" dirty="0" err="1">
                <a:latin typeface="+mj-lt"/>
              </a:rPr>
              <a:t>ambuj</a:t>
            </a:r>
            <a:r>
              <a:rPr lang="en-US" dirty="0">
                <a:latin typeface="+mj-lt"/>
              </a:rPr>
              <a:t>/cs6204</a:t>
            </a: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a:t>
            </a:fld>
            <a:endParaRPr lang="sv-SE"/>
          </a:p>
        </p:txBody>
      </p:sp>
    </p:spTree>
    <p:extLst>
      <p:ext uri="{BB962C8B-B14F-4D97-AF65-F5344CB8AC3E}">
        <p14:creationId xmlns:p14="http://schemas.microsoft.com/office/powerpoint/2010/main" val="592041361"/>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lstStyle/>
          <a:p>
            <a:r>
              <a:rPr lang="en-US"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30</a:t>
            </a:fld>
            <a:endParaRPr lang="en-US"/>
          </a:p>
        </p:txBody>
      </p:sp>
      <p:pic>
        <p:nvPicPr>
          <p:cNvPr id="5122" name="Picture 2">
            <a:extLst>
              <a:ext uri="{FF2B5EF4-FFF2-40B4-BE49-F238E27FC236}">
                <a16:creationId xmlns:a16="http://schemas.microsoft.com/office/drawing/2014/main" id="{46CA3850-1E75-42BF-B55E-294C2784A74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63894" y="1956396"/>
            <a:ext cx="4095482" cy="39674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B8D741E-CE20-420C-9228-42057A0D5B2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72518" y="1956396"/>
            <a:ext cx="4095482" cy="3967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72517" y="1346855"/>
            <a:ext cx="4095481" cy="523220"/>
          </a:xfrm>
          <a:prstGeom prst="rect">
            <a:avLst/>
          </a:prstGeom>
          <a:noFill/>
        </p:spPr>
        <p:txBody>
          <a:bodyPr wrap="square" rtlCol="0">
            <a:spAutoFit/>
          </a:bodyPr>
          <a:lstStyle/>
          <a:p>
            <a:pPr algn="ctr"/>
            <a:r>
              <a:rPr lang="en-US" sz="2800" dirty="0"/>
              <a:t>Active Sensing</a:t>
            </a:r>
          </a:p>
        </p:txBody>
      </p:sp>
    </p:spTree>
    <p:extLst>
      <p:ext uri="{BB962C8B-B14F-4D97-AF65-F5344CB8AC3E}">
        <p14:creationId xmlns:p14="http://schemas.microsoft.com/office/powerpoint/2010/main" val="998330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lstStyle/>
          <a:p>
            <a:r>
              <a:rPr lang="en-US" dirty="0">
                <a:latin typeface="+mn-lt"/>
              </a:rPr>
              <a:t>Different forms of sensing: Active vs Passive</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p:txBody>
          <a:bodyPr/>
          <a:lstStyle/>
          <a:p>
            <a:r>
              <a:rPr lang="en-US" dirty="0">
                <a:latin typeface="+mj-lt"/>
              </a:rPr>
              <a:t>We usually focus on passive sensing</a:t>
            </a:r>
          </a:p>
          <a:p>
            <a:pPr lvl="1"/>
            <a:r>
              <a:rPr lang="en-US" dirty="0">
                <a:latin typeface="+mj-lt"/>
              </a:rPr>
              <a:t>Cheaper and lower energy costs!</a:t>
            </a:r>
          </a:p>
          <a:p>
            <a:pPr lvl="1"/>
            <a:endParaRPr lang="en-US" dirty="0">
              <a:latin typeface="+mj-lt"/>
            </a:endParaRPr>
          </a:p>
          <a:p>
            <a:pPr marL="457200" lvl="1" indent="0">
              <a:buNone/>
            </a:pPr>
            <a:endParaRPr lang="en-US" dirty="0">
              <a:latin typeface="+mj-lt"/>
            </a:endParaRPr>
          </a:p>
          <a:p>
            <a:r>
              <a:rPr lang="en-US" dirty="0">
                <a:latin typeface="+mj-lt"/>
              </a:rPr>
              <a:t>Active sensing examples</a:t>
            </a:r>
          </a:p>
          <a:p>
            <a:pPr lvl="1"/>
            <a:r>
              <a:rPr lang="en-US" dirty="0">
                <a:latin typeface="+mj-lt"/>
              </a:rPr>
              <a:t>Flash photography</a:t>
            </a:r>
          </a:p>
          <a:p>
            <a:pPr lvl="1"/>
            <a:r>
              <a:rPr lang="en-US" dirty="0">
                <a:latin typeface="+mj-lt"/>
              </a:rPr>
              <a:t>Ultrasonic distance sensing</a:t>
            </a:r>
          </a:p>
          <a:p>
            <a:pPr lvl="1"/>
            <a:r>
              <a:rPr lang="en-US" dirty="0">
                <a:latin typeface="+mj-lt"/>
              </a:rPr>
              <a:t>Lidar and Radar</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6" name="Picture 5" descr="A picture containing indoor&#10;&#10;Description automatically generated">
            <a:extLst>
              <a:ext uri="{FF2B5EF4-FFF2-40B4-BE49-F238E27FC236}">
                <a16:creationId xmlns:a16="http://schemas.microsoft.com/office/drawing/2014/main" id="{0707F917-7CF5-46DF-86A2-778A473EEC05}"/>
              </a:ext>
            </a:extLst>
          </p:cNvPr>
          <p:cNvPicPr>
            <a:picLocks noChangeAspect="1"/>
          </p:cNvPicPr>
          <p:nvPr/>
        </p:nvPicPr>
        <p:blipFill>
          <a:blip r:embed="rId2"/>
          <a:stretch>
            <a:fillRect/>
          </a:stretch>
        </p:blipFill>
        <p:spPr>
          <a:xfrm>
            <a:off x="5979122" y="2562016"/>
            <a:ext cx="5482963" cy="2878556"/>
          </a:xfrm>
          <a:prstGeom prst="rect">
            <a:avLst/>
          </a:prstGeom>
        </p:spPr>
      </p:pic>
    </p:spTree>
    <p:extLst>
      <p:ext uri="{BB962C8B-B14F-4D97-AF65-F5344CB8AC3E}">
        <p14:creationId xmlns:p14="http://schemas.microsoft.com/office/powerpoint/2010/main" val="962142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p:txBody>
          <a:bodyPr/>
          <a:lstStyle/>
          <a:p>
            <a:r>
              <a:rPr lang="en-US" dirty="0">
                <a:latin typeface="+mn-lt"/>
              </a:rPr>
              <a:t>Sensors transform a physical phenomenon into an electric signal</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838200" y="2005012"/>
            <a:ext cx="10515600" cy="4351338"/>
          </a:xfrm>
        </p:spPr>
        <p:txBody>
          <a:bodyPr/>
          <a:lstStyle/>
          <a:p>
            <a:r>
              <a:rPr lang="en-US" dirty="0">
                <a:latin typeface="+mj-lt"/>
              </a:rPr>
              <a:t>Microcontrollers can interact with analog or digital signals</a:t>
            </a:r>
          </a:p>
          <a:p>
            <a:pPr lvl="1"/>
            <a:r>
              <a:rPr lang="en-US" dirty="0">
                <a:latin typeface="+mj-lt"/>
              </a:rPr>
              <a:t>Generating an analog signal proportional to physical phenomenon allows the physical quantity to be sensed by a microcontroller</a:t>
            </a:r>
          </a:p>
          <a:p>
            <a:pPr marL="457200" lvl="1" indent="0">
              <a:buNone/>
            </a:pPr>
            <a:endParaRPr lang="en-US" dirty="0">
              <a:latin typeface="+mj-lt"/>
            </a:endParaRPr>
          </a:p>
          <a:p>
            <a:r>
              <a:rPr lang="en-US" dirty="0">
                <a:latin typeface="+mj-lt"/>
              </a:rPr>
              <a:t>How do we generate an electrical signal?</a:t>
            </a:r>
          </a:p>
          <a:p>
            <a:pPr lvl="1"/>
            <a:r>
              <a:rPr lang="en-US" dirty="0">
                <a:latin typeface="+mj-lt"/>
              </a:rPr>
              <a:t>Ohm’s Law:  V = I * R  (Voltage = Current * Resistance)</a:t>
            </a:r>
          </a:p>
          <a:p>
            <a:pPr lvl="1"/>
            <a:r>
              <a:rPr lang="en-US" dirty="0">
                <a:latin typeface="+mj-lt"/>
              </a:rPr>
              <a:t>Vary one of these three (according to physical phenomenon) and an analog signal is created corresponding to the physical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2752318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lstStyle/>
          <a:p>
            <a:r>
              <a:rPr lang="en-US" dirty="0">
                <a:latin typeface="+mn-lt"/>
              </a:rPr>
              <a:t>One of the major sensor type: Resistive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r>
                        <a:rPr lang="en-US" sz="3200" i="1" dirty="0" smtClean="0">
                          <a:latin typeface="Cambria Math" panose="02040503050406030204" pitchFamily="18" charset="0"/>
                        </a:rPr>
                        <m:t>𝑅</m:t>
                      </m:r>
                      <m:r>
                        <a:rPr lang="en-US" sz="3200" i="1" dirty="0" smtClean="0">
                          <a:latin typeface="Cambria Math" panose="02040503050406030204" pitchFamily="18" charset="0"/>
                        </a:rPr>
                        <m:t> = </m:t>
                      </m:r>
                      <m:f>
                        <m:fPr>
                          <m:ctrlPr>
                            <a:rPr lang="en-US" sz="3200" b="0" i="1" dirty="0" smtClean="0">
                              <a:latin typeface="Cambria Math" panose="02040503050406030204" pitchFamily="18" charset="0"/>
                            </a:rPr>
                          </m:ctrlPr>
                        </m:fPr>
                        <m:num>
                          <m:r>
                            <m:rPr>
                              <m:sty m:val="p"/>
                            </m:rPr>
                            <a:rPr lang="en-US" sz="3200" i="1" dirty="0">
                              <a:latin typeface="Cambria Math" panose="02040503050406030204" pitchFamily="18" charset="0"/>
                            </a:rPr>
                            <m:t>ρ</m:t>
                          </m:r>
                          <m:r>
                            <a:rPr lang="en-US" sz="3200" b="0" i="1" dirty="0" smtClean="0">
                              <a:latin typeface="Cambria Math" panose="02040503050406030204" pitchFamily="18" charset="0"/>
                            </a:rPr>
                            <m:t>𝐿</m:t>
                          </m:r>
                        </m:num>
                        <m:den>
                          <m:r>
                            <a:rPr lang="en-US" sz="3200" b="0" i="1" dirty="0" smtClean="0">
                              <a:latin typeface="Cambria Math" panose="02040503050406030204" pitchFamily="18" charset="0"/>
                            </a:rPr>
                            <m:t>𝐴</m:t>
                          </m:r>
                        </m:den>
                      </m:f>
                      <m:r>
                        <a:rPr lang="en-US" sz="3200" i="1" dirty="0" smtClean="0">
                          <a:latin typeface="Cambria Math" panose="02040503050406030204" pitchFamily="18" charset="0"/>
                        </a:rPr>
                        <m:t> </m:t>
                      </m:r>
                    </m:oMath>
                  </m:oMathPara>
                </a14:m>
                <a:endParaRPr lang="en-US" sz="3200" dirty="0">
                  <a:latin typeface="+mj-lt"/>
                </a:endParaRPr>
              </a:p>
              <a:p>
                <a:pPr lvl="1"/>
                <a:endParaRPr lang="en-US" dirty="0">
                  <a:latin typeface="+mj-lt"/>
                </a:endParaRPr>
              </a:p>
              <a:p>
                <a:pPr lvl="1"/>
                <a:r>
                  <a:rPr lang="en-US" dirty="0">
                    <a:latin typeface="+mj-lt"/>
                  </a:rPr>
                  <a:t>L: length of the conductor</a:t>
                </a:r>
              </a:p>
              <a:p>
                <a:pPr lvl="1"/>
                <a:r>
                  <a:rPr lang="en-US" dirty="0">
                    <a:latin typeface="+mj-lt"/>
                  </a:rPr>
                  <a:t>A: area of the conductor</a:t>
                </a:r>
              </a:p>
              <a:p>
                <a:pPr lvl="1"/>
                <a:r>
                  <a:rPr lang="en-US" dirty="0">
                    <a:latin typeface="+mj-lt"/>
                  </a:rPr>
                  <a:t>ρ: resistivity of the conductor material</a:t>
                </a:r>
              </a:p>
              <a:p>
                <a:pPr lvl="1"/>
                <a:endParaRPr lang="en-US" dirty="0">
                  <a:latin typeface="+mj-lt"/>
                </a:endParaRPr>
              </a:p>
              <a:p>
                <a:r>
                  <a:rPr lang="en-US" dirty="0">
                    <a:latin typeface="+mj-lt"/>
                  </a:rPr>
                  <a:t>Various materials have resistivity that is itself a function</a:t>
                </a:r>
              </a:p>
              <a:p>
                <a:pPr lvl="1"/>
                <a:r>
                  <a:rPr lang="en-US" dirty="0">
                    <a:latin typeface="+mj-lt"/>
                  </a:rPr>
                  <a:t>Based on temperature, light, strain, etc.</a:t>
                </a: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blipFill>
                <a:blip r:embed="rId2"/>
                <a:stretch>
                  <a:fillRect l="-1086" t="-5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2923875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66320" y="136525"/>
            <a:ext cx="10515600" cy="1325563"/>
          </a:xfrm>
        </p:spPr>
        <p:txBody>
          <a:bodyPr/>
          <a:lstStyle/>
          <a:p>
            <a:r>
              <a:rPr lang="en-US" dirty="0">
                <a:latin typeface="+mn-lt"/>
              </a:rPr>
              <a:t>Electronics basics: Voltage dividers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772599" y="1394619"/>
                <a:ext cx="7106850" cy="5029200"/>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a14:m>
                <a:endParaRPr lang="en-US" b="0" dirty="0">
                  <a:latin typeface="+mj-lt"/>
                </a:endParaRPr>
              </a:p>
              <a:p>
                <a:pPr lvl="1"/>
                <a:r>
                  <a:rPr lang="en-US" dirty="0">
                    <a:latin typeface="+mj-lt"/>
                  </a:rPr>
                  <a:t>V</a:t>
                </a:r>
                <a:r>
                  <a:rPr lang="en-US" baseline="-25000" dirty="0">
                    <a:latin typeface="+mj-lt"/>
                  </a:rPr>
                  <a:t>in</a:t>
                </a:r>
                <a:r>
                  <a:rPr lang="en-US" dirty="0">
                    <a:latin typeface="+mj-lt"/>
                  </a:rPr>
                  <a:t> is a voltage source</a:t>
                </a:r>
              </a:p>
              <a:p>
                <a:pPr lvl="1"/>
                <a:r>
                  <a:rPr lang="en-US" dirty="0">
                    <a:latin typeface="+mj-lt"/>
                  </a:rPr>
                  <a:t>R</a:t>
                </a:r>
                <a:r>
                  <a:rPr lang="en-US" baseline="-25000" dirty="0">
                    <a:latin typeface="+mj-lt"/>
                  </a:rPr>
                  <a:t>1</a:t>
                </a:r>
                <a:r>
                  <a:rPr lang="en-US" dirty="0">
                    <a:latin typeface="+mj-lt"/>
                  </a:rPr>
                  <a:t> and R</a:t>
                </a:r>
                <a:r>
                  <a:rPr lang="en-US" baseline="-25000" dirty="0">
                    <a:latin typeface="+mj-lt"/>
                  </a:rPr>
                  <a:t>2</a:t>
                </a:r>
                <a:r>
                  <a:rPr lang="en-US" dirty="0">
                    <a:latin typeface="+mj-lt"/>
                  </a:rPr>
                  <a:t> are resistors</a:t>
                </a:r>
              </a:p>
              <a:p>
                <a:endParaRPr lang="en-US" dirty="0">
                  <a:latin typeface="+mj-lt"/>
                </a:endParaRPr>
              </a:p>
              <a:p>
                <a:r>
                  <a:rPr lang="en-US" dirty="0">
                    <a:latin typeface="+mj-lt"/>
                  </a:rPr>
                  <a:t>If R</a:t>
                </a:r>
                <a:r>
                  <a:rPr lang="en-US" baseline="-25000" dirty="0">
                    <a:latin typeface="+mj-lt"/>
                  </a:rPr>
                  <a:t>1</a:t>
                </a:r>
                <a:r>
                  <a:rPr lang="en-US" dirty="0">
                    <a:latin typeface="+mj-lt"/>
                  </a:rPr>
                  <a:t> == R</a:t>
                </a:r>
                <a:r>
                  <a:rPr lang="en-US" baseline="-25000" dirty="0">
                    <a:latin typeface="+mj-lt"/>
                  </a:rPr>
                  <a:t>2</a:t>
                </a:r>
              </a:p>
              <a:p>
                <a:pPr lvl="1"/>
                <a:r>
                  <a:rPr lang="en-US" dirty="0" err="1">
                    <a:latin typeface="+mj-lt"/>
                  </a:rPr>
                  <a:t>V</a:t>
                </a:r>
                <a:r>
                  <a:rPr lang="en-US" baseline="-25000" dirty="0" err="1">
                    <a:latin typeface="+mj-lt"/>
                  </a:rPr>
                  <a:t>out</a:t>
                </a:r>
                <a:r>
                  <a:rPr lang="en-US" dirty="0">
                    <a:latin typeface="+mj-lt"/>
                  </a:rPr>
                  <a:t> = V</a:t>
                </a:r>
                <a:r>
                  <a:rPr lang="en-US" baseline="-25000" dirty="0">
                    <a:latin typeface="+mj-lt"/>
                  </a:rPr>
                  <a:t>in</a:t>
                </a:r>
                <a:r>
                  <a:rPr lang="en-US" dirty="0">
                    <a:latin typeface="+mj-lt"/>
                  </a:rPr>
                  <a:t>/2</a:t>
                </a:r>
              </a:p>
              <a:p>
                <a:pPr lvl="1"/>
                <a:endParaRPr lang="en-US" dirty="0">
                  <a:latin typeface="+mj-lt"/>
                </a:endParaRPr>
              </a:p>
              <a:p>
                <a:r>
                  <a:rPr lang="en-US" dirty="0">
                    <a:latin typeface="+mj-lt"/>
                  </a:rPr>
                  <a:t>Smaller R</a:t>
                </a:r>
                <a:r>
                  <a:rPr lang="en-US" baseline="-25000" dirty="0">
                    <a:latin typeface="+mj-lt"/>
                  </a:rPr>
                  <a:t>1</a:t>
                </a:r>
                <a:r>
                  <a:rPr lang="en-US" dirty="0">
                    <a:latin typeface="+mj-lt"/>
                  </a:rPr>
                  <a:t> means larger </a:t>
                </a:r>
                <a:r>
                  <a:rPr lang="en-US" dirty="0" err="1">
                    <a:latin typeface="+mj-lt"/>
                  </a:rPr>
                  <a:t>V</a:t>
                </a:r>
                <a:r>
                  <a:rPr lang="en-US" baseline="-25000" dirty="0" err="1">
                    <a:latin typeface="+mj-lt"/>
                  </a:rPr>
                  <a:t>out</a:t>
                </a:r>
                <a:endParaRPr lang="en-US" baseline="-25000" dirty="0">
                  <a:latin typeface="+mj-lt"/>
                </a:endParaRPr>
              </a:p>
              <a:p>
                <a:pPr lvl="1"/>
                <a:r>
                  <a:rPr lang="en-US" dirty="0" err="1">
                    <a:latin typeface="+mj-lt"/>
                  </a:rPr>
                  <a:t>V</a:t>
                </a:r>
                <a:r>
                  <a:rPr lang="en-US" baseline="-25000" dirty="0" err="1">
                    <a:latin typeface="+mj-lt"/>
                  </a:rPr>
                  <a:t>out</a:t>
                </a:r>
                <a:r>
                  <a:rPr lang="en-US" dirty="0">
                    <a:latin typeface="+mj-lt"/>
                  </a:rPr>
                  <a:t> approaches V</a:t>
                </a:r>
                <a:r>
                  <a:rPr lang="en-US" baseline="-25000" dirty="0">
                    <a:latin typeface="+mj-lt"/>
                  </a:rPr>
                  <a:t>in</a:t>
                </a:r>
              </a:p>
            </p:txBody>
          </p:sp>
        </mc:Choice>
        <mc:Fallback xmlns="">
          <p:sp>
            <p:nvSpPr>
              <p:cNvPr id="3" name="Content Placeholder 2">
                <a:extLst>
                  <a:ext uri="{FF2B5EF4-FFF2-40B4-BE49-F238E27FC236}">
                    <a16:creationId xmlns:a16="http://schemas.microsoft.com/office/drawing/2014/main" id="{C597ECBF-CD39-461F-BB37-6F777173E3FB}"/>
                  </a:ext>
                </a:extLst>
              </p:cNvPr>
              <p:cNvSpPr>
                <a:spLocks noGrp="1" noRot="1" noChangeAspect="1" noMove="1" noResize="1" noEditPoints="1" noAdjustHandles="1" noChangeArrowheads="1" noChangeShapeType="1" noTextEdit="1"/>
              </p:cNvSpPr>
              <p:nvPr>
                <p:ph idx="1"/>
              </p:nvPr>
            </p:nvSpPr>
            <p:spPr>
              <a:xfrm>
                <a:off x="772599" y="1394619"/>
                <a:ext cx="7106850" cy="5029200"/>
              </a:xfrm>
              <a:blipFill>
                <a:blip r:embed="rId2"/>
                <a:stretch>
                  <a:fillRect l="-14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34</a:t>
            </a:fld>
            <a:endParaRPr lang="en-US"/>
          </a:p>
        </p:txBody>
      </p:sp>
      <p:pic>
        <p:nvPicPr>
          <p:cNvPr id="3076" name="Picture 4">
            <a:extLst>
              <a:ext uri="{FF2B5EF4-FFF2-40B4-BE49-F238E27FC236}">
                <a16:creationId xmlns:a16="http://schemas.microsoft.com/office/drawing/2014/main" id="{0ECEFB7B-677D-4F95-A3B1-858C6CBBE88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40242" y="1569790"/>
            <a:ext cx="3361386" cy="432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880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07595" y="136525"/>
            <a:ext cx="10515600" cy="1325563"/>
          </a:xfrm>
        </p:spPr>
        <p:txBody>
          <a:bodyPr/>
          <a:lstStyle/>
          <a:p>
            <a:r>
              <a:rPr lang="en-US" dirty="0">
                <a:latin typeface="+mn-lt"/>
              </a:rPr>
              <a:t>How do we measure a resistive sensor?</a:t>
            </a:r>
          </a:p>
        </p:txBody>
      </p:sp>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607595" y="1223698"/>
            <a:ext cx="3603797" cy="5029200"/>
          </a:xfrm>
        </p:spPr>
        <p:txBody>
          <a:bodyPr/>
          <a:lstStyle/>
          <a:p>
            <a:r>
              <a:rPr lang="en-US" dirty="0">
                <a:latin typeface="+mj-lt"/>
              </a:rPr>
              <a:t>Place in series with another resistor</a:t>
            </a:r>
          </a:p>
          <a:p>
            <a:pPr lvl="1"/>
            <a:r>
              <a:rPr lang="en-US" dirty="0">
                <a:latin typeface="+mj-lt"/>
              </a:rPr>
              <a:t>Between VCC and ground</a:t>
            </a:r>
          </a:p>
          <a:p>
            <a:endParaRPr lang="en-US" dirty="0">
              <a:latin typeface="+mj-lt"/>
            </a:endParaRPr>
          </a:p>
          <a:p>
            <a:r>
              <a:rPr lang="en-US" dirty="0">
                <a:latin typeface="+mj-lt"/>
              </a:rPr>
              <a:t>Measure voltage between the two relative to ground</a:t>
            </a:r>
          </a:p>
          <a:p>
            <a:endParaRPr lang="en-US" dirty="0">
              <a:latin typeface="+mj-lt"/>
            </a:endParaRPr>
          </a:p>
          <a:p>
            <a:r>
              <a:rPr lang="en-US" dirty="0">
                <a:latin typeface="+mj-lt"/>
              </a:rPr>
              <a:t>Forms a “voltage divider”</a:t>
            </a:r>
          </a:p>
        </p:txBody>
      </p:sp>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2050" name="Picture 2" descr="How Resistive Sensors Work">
            <a:extLst>
              <a:ext uri="{FF2B5EF4-FFF2-40B4-BE49-F238E27FC236}">
                <a16:creationId xmlns:a16="http://schemas.microsoft.com/office/drawing/2014/main" id="{CAF7B0B2-C6FA-4ECC-9113-607DEC375D8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71942" y="1391716"/>
            <a:ext cx="5009881" cy="46931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27449AC-1A00-4FA3-812D-5FF54CD11F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40194" y="1391716"/>
            <a:ext cx="2629577" cy="453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95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2A9-F2AD-4A46-8FC9-477FCE50BE48}"/>
              </a:ext>
            </a:extLst>
          </p:cNvPr>
          <p:cNvSpPr>
            <a:spLocks noGrp="1"/>
          </p:cNvSpPr>
          <p:nvPr>
            <p:ph type="title"/>
          </p:nvPr>
        </p:nvSpPr>
        <p:spPr>
          <a:xfrm>
            <a:off x="556318" y="191549"/>
            <a:ext cx="10515600" cy="1325563"/>
          </a:xfrm>
        </p:spPr>
        <p:txBody>
          <a:bodyPr/>
          <a:lstStyle/>
          <a:p>
            <a:r>
              <a:rPr lang="en-US" dirty="0">
                <a:latin typeface="+mn-lt"/>
              </a:rPr>
              <a:t>Example: Resistive temperature sensors</a:t>
            </a:r>
          </a:p>
        </p:txBody>
      </p:sp>
      <p:sp>
        <p:nvSpPr>
          <p:cNvPr id="3" name="Content Placeholder 2">
            <a:extLst>
              <a:ext uri="{FF2B5EF4-FFF2-40B4-BE49-F238E27FC236}">
                <a16:creationId xmlns:a16="http://schemas.microsoft.com/office/drawing/2014/main" id="{9BEABF3A-FFA0-40BA-BF1F-418801E4B6F6}"/>
              </a:ext>
            </a:extLst>
          </p:cNvPr>
          <p:cNvSpPr>
            <a:spLocks noGrp="1"/>
          </p:cNvSpPr>
          <p:nvPr>
            <p:ph idx="1"/>
          </p:nvPr>
        </p:nvSpPr>
        <p:spPr>
          <a:xfrm>
            <a:off x="556318" y="1459259"/>
            <a:ext cx="7941414" cy="5029200"/>
          </a:xfrm>
        </p:spPr>
        <p:txBody>
          <a:bodyPr/>
          <a:lstStyle/>
          <a:p>
            <a:r>
              <a:rPr lang="en-US" b="1" dirty="0">
                <a:latin typeface="+mj-lt"/>
              </a:rPr>
              <a:t>Thermistor</a:t>
            </a:r>
            <a:r>
              <a:rPr lang="en-US" dirty="0">
                <a:latin typeface="+mj-lt"/>
              </a:rPr>
              <a:t> varies resistance based on temperature</a:t>
            </a:r>
          </a:p>
          <a:p>
            <a:r>
              <a:rPr lang="en-US" dirty="0">
                <a:latin typeface="+mj-lt"/>
              </a:rPr>
              <a:t>Set up as a voltage divider to measure</a:t>
            </a:r>
          </a:p>
          <a:p>
            <a:endParaRPr lang="en-US" dirty="0">
              <a:latin typeface="+mj-lt"/>
            </a:endParaRPr>
          </a:p>
          <a:p>
            <a:r>
              <a:rPr lang="en-US" dirty="0">
                <a:latin typeface="+mj-lt"/>
              </a:rPr>
              <a:t>Advantages: cheap and easy to use</a:t>
            </a:r>
          </a:p>
          <a:p>
            <a:r>
              <a:rPr lang="en-US" dirty="0">
                <a:latin typeface="+mj-lt"/>
              </a:rPr>
              <a:t>Disadvantages: non-linear transfer function</a:t>
            </a:r>
          </a:p>
        </p:txBody>
      </p:sp>
      <p:sp>
        <p:nvSpPr>
          <p:cNvPr id="4" name="Slide Number Placeholder 3">
            <a:extLst>
              <a:ext uri="{FF2B5EF4-FFF2-40B4-BE49-F238E27FC236}">
                <a16:creationId xmlns:a16="http://schemas.microsoft.com/office/drawing/2014/main" id="{7D49C87E-9CCB-40F2-98A1-703D9AE774D7}"/>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9218" name="Picture 2" descr="Thermistor NTC 100K SEN14 | Faranux Electronics">
            <a:extLst>
              <a:ext uri="{FF2B5EF4-FFF2-40B4-BE49-F238E27FC236}">
                <a16:creationId xmlns:a16="http://schemas.microsoft.com/office/drawing/2014/main" id="{8DD4B300-648F-411A-92AC-76D6535B836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45631" y="1785203"/>
            <a:ext cx="1478388" cy="14783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a:extLst>
              <a:ext uri="{FF2B5EF4-FFF2-40B4-BE49-F238E27FC236}">
                <a16:creationId xmlns:a16="http://schemas.microsoft.com/office/drawing/2014/main" id="{3606123D-1A4C-41C0-B5B7-EA3212B11A6F}"/>
              </a:ext>
            </a:extLst>
          </p:cNvPr>
          <p:cNvGraphicFramePr>
            <a:graphicFrameLocks/>
          </p:cNvGraphicFramePr>
          <p:nvPr>
            <p:extLst>
              <p:ext uri="{D42A27DB-BD31-4B8C-83A1-F6EECF244321}">
                <p14:modId xmlns:p14="http://schemas.microsoft.com/office/powerpoint/2010/main" val="970207313"/>
              </p:ext>
            </p:extLst>
          </p:nvPr>
        </p:nvGraphicFramePr>
        <p:xfrm>
          <a:off x="7536231" y="3290855"/>
          <a:ext cx="3817569" cy="27305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73961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EB82-7504-4C10-AA34-586E3A1FD621}"/>
              </a:ext>
            </a:extLst>
          </p:cNvPr>
          <p:cNvSpPr>
            <a:spLocks noGrp="1"/>
          </p:cNvSpPr>
          <p:nvPr>
            <p:ph type="title"/>
          </p:nvPr>
        </p:nvSpPr>
        <p:spPr>
          <a:xfrm>
            <a:off x="838200" y="365125"/>
            <a:ext cx="11248380" cy="1325563"/>
          </a:xfrm>
        </p:spPr>
        <p:txBody>
          <a:bodyPr/>
          <a:lstStyle/>
          <a:p>
            <a:r>
              <a:rPr lang="en-US" dirty="0">
                <a:latin typeface="+mn-lt"/>
              </a:rPr>
              <a:t>Other temperature sensor: Thermocouple</a:t>
            </a:r>
          </a:p>
        </p:txBody>
      </p:sp>
      <p:sp>
        <p:nvSpPr>
          <p:cNvPr id="3" name="Content Placeholder 2">
            <a:extLst>
              <a:ext uri="{FF2B5EF4-FFF2-40B4-BE49-F238E27FC236}">
                <a16:creationId xmlns:a16="http://schemas.microsoft.com/office/drawing/2014/main" id="{748247E3-3FEB-4F2B-8F91-196291E4DA0D}"/>
              </a:ext>
            </a:extLst>
          </p:cNvPr>
          <p:cNvSpPr>
            <a:spLocks noGrp="1"/>
          </p:cNvSpPr>
          <p:nvPr>
            <p:ph idx="1"/>
          </p:nvPr>
        </p:nvSpPr>
        <p:spPr>
          <a:xfrm>
            <a:off x="975990" y="1767045"/>
            <a:ext cx="10972800" cy="2844487"/>
          </a:xfrm>
        </p:spPr>
        <p:txBody>
          <a:bodyPr/>
          <a:lstStyle/>
          <a:p>
            <a:r>
              <a:rPr lang="en-US" b="1" dirty="0">
                <a:latin typeface="+mj-lt"/>
              </a:rPr>
              <a:t>Thermocouple</a:t>
            </a:r>
            <a:r>
              <a:rPr lang="en-US" dirty="0">
                <a:latin typeface="+mj-lt"/>
              </a:rPr>
              <a:t> generates a voltage based on temperature</a:t>
            </a:r>
          </a:p>
          <a:p>
            <a:r>
              <a:rPr lang="en-US" dirty="0">
                <a:latin typeface="+mj-lt"/>
              </a:rPr>
              <a:t>Can be used to harvest energy to run system</a:t>
            </a:r>
          </a:p>
        </p:txBody>
      </p:sp>
      <p:sp>
        <p:nvSpPr>
          <p:cNvPr id="4" name="Slide Number Placeholder 3">
            <a:extLst>
              <a:ext uri="{FF2B5EF4-FFF2-40B4-BE49-F238E27FC236}">
                <a16:creationId xmlns:a16="http://schemas.microsoft.com/office/drawing/2014/main" id="{9D088566-E3CB-4FE5-B4E6-FB911E7FB291}"/>
              </a:ext>
            </a:extLst>
          </p:cNvPr>
          <p:cNvSpPr>
            <a:spLocks noGrp="1"/>
          </p:cNvSpPr>
          <p:nvPr>
            <p:ph type="sldNum" sz="quarter" idx="12"/>
          </p:nvPr>
        </p:nvSpPr>
        <p:spPr/>
        <p:txBody>
          <a:bodyPr/>
          <a:lstStyle/>
          <a:p>
            <a:fld id="{0778C724-3839-4D76-A707-B4C23905D055}" type="slidenum">
              <a:rPr lang="en-US" smtClean="0"/>
              <a:t>37</a:t>
            </a:fld>
            <a:endParaRPr lang="en-US"/>
          </a:p>
        </p:txBody>
      </p:sp>
      <p:pic>
        <p:nvPicPr>
          <p:cNvPr id="8194" name="Picture 2" descr="thermocouple temperature sensor">
            <a:extLst>
              <a:ext uri="{FF2B5EF4-FFF2-40B4-BE49-F238E27FC236}">
                <a16:creationId xmlns:a16="http://schemas.microsoft.com/office/drawing/2014/main" id="{7F14AC4C-38CA-44D8-82E6-D9189CF2DC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77181" y="3653368"/>
            <a:ext cx="7637638" cy="232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24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Other temperature sensor: Thermostat</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62596" y="1596762"/>
            <a:ext cx="11100851" cy="1497073"/>
          </a:xfrm>
        </p:spPr>
        <p:txBody>
          <a:bodyPr>
            <a:normAutofit/>
          </a:bodyPr>
          <a:lstStyle/>
          <a:p>
            <a:r>
              <a:rPr lang="en-US" dirty="0">
                <a:latin typeface="+mj-lt"/>
              </a:rPr>
              <a:t>Heat bends a strip of two different metals</a:t>
            </a:r>
          </a:p>
          <a:p>
            <a:r>
              <a:rPr lang="en-US" dirty="0">
                <a:latin typeface="+mj-lt"/>
              </a:rPr>
              <a:t>Switches circuit on/off based on the temperature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7170" name="Picture 2" descr="bi-metallic strip thermostat">
            <a:extLst>
              <a:ext uri="{FF2B5EF4-FFF2-40B4-BE49-F238E27FC236}">
                <a16:creationId xmlns:a16="http://schemas.microsoft.com/office/drawing/2014/main" id="{F385854C-7D82-4494-A0DB-1A2AB9458DB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4294" y="2809506"/>
            <a:ext cx="6037453" cy="383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932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Sensors in factories are becoming battery-free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39</a:t>
            </a:fld>
            <a:endParaRPr lang="sv-SE" dirty="0"/>
          </a:p>
        </p:txBody>
      </p:sp>
      <p:pic>
        <p:nvPicPr>
          <p:cNvPr id="5" name="Online Media 4" descr="Battery-free IoT steam trap sensors powered by heat">
            <a:hlinkClick r:id="" action="ppaction://media"/>
            <a:extLst>
              <a:ext uri="{FF2B5EF4-FFF2-40B4-BE49-F238E27FC236}">
                <a16:creationId xmlns:a16="http://schemas.microsoft.com/office/drawing/2014/main" id="{230E69E1-00D5-FD17-6BF2-2A7CDB5C1594}"/>
              </a:ext>
            </a:extLst>
          </p:cNvPr>
          <p:cNvPicPr>
            <a:picLocks noRot="1" noChangeAspect="1"/>
          </p:cNvPicPr>
          <p:nvPr>
            <a:videoFile r:link="rId1"/>
          </p:nvPr>
        </p:nvPicPr>
        <p:blipFill>
          <a:blip r:embed="rId4"/>
          <a:stretch>
            <a:fillRect/>
          </a:stretch>
        </p:blipFill>
        <p:spPr>
          <a:xfrm>
            <a:off x="1739423" y="1419789"/>
            <a:ext cx="8812672" cy="4979160"/>
          </a:xfrm>
          <a:prstGeom prst="rect">
            <a:avLst/>
          </a:prstGeom>
        </p:spPr>
      </p:pic>
    </p:spTree>
    <p:extLst>
      <p:ext uri="{BB962C8B-B14F-4D97-AF65-F5344CB8AC3E}">
        <p14:creationId xmlns:p14="http://schemas.microsoft.com/office/powerpoint/2010/main" val="236159297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Invited lecture 3: Prof. Nirupam Roy</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r>
              <a:rPr lang="en-US" dirty="0">
                <a:latin typeface="+mj-lt"/>
              </a:rPr>
              <a:t>Assistant Professor at University of Maryland, College Park</a:t>
            </a:r>
          </a:p>
          <a:p>
            <a:r>
              <a:rPr lang="en-US" dirty="0">
                <a:latin typeface="+mj-lt"/>
              </a:rPr>
              <a:t>Ph.D. from UIUC</a:t>
            </a: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a:t>
            </a:fld>
            <a:endParaRPr lang="sv-SE"/>
          </a:p>
        </p:txBody>
      </p:sp>
      <p:pic>
        <p:nvPicPr>
          <p:cNvPr id="5" name="Picture 4" descr="A person wearing glasses&#10;&#10;Description automatically generated with medium confidence">
            <a:extLst>
              <a:ext uri="{FF2B5EF4-FFF2-40B4-BE49-F238E27FC236}">
                <a16:creationId xmlns:a16="http://schemas.microsoft.com/office/drawing/2014/main" id="{7D0E9048-4597-2724-C2AA-91B2BA180456}"/>
              </a:ext>
            </a:extLst>
          </p:cNvPr>
          <p:cNvPicPr>
            <a:picLocks noChangeAspect="1"/>
          </p:cNvPicPr>
          <p:nvPr/>
        </p:nvPicPr>
        <p:blipFill>
          <a:blip r:embed="rId3"/>
          <a:stretch>
            <a:fillRect/>
          </a:stretch>
        </p:blipFill>
        <p:spPr>
          <a:xfrm>
            <a:off x="5160936" y="2515608"/>
            <a:ext cx="5737724" cy="3756351"/>
          </a:xfrm>
          <a:prstGeom prst="rect">
            <a:avLst/>
          </a:prstGeom>
        </p:spPr>
      </p:pic>
    </p:spTree>
    <p:extLst>
      <p:ext uri="{BB962C8B-B14F-4D97-AF65-F5344CB8AC3E}">
        <p14:creationId xmlns:p14="http://schemas.microsoft.com/office/powerpoint/2010/main" val="335986189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dirty="0">
                <a:latin typeface="+mn-lt"/>
              </a:rPr>
              <a:t>Once you get a sensor signal, what do you do with this signal?</a:t>
            </a:r>
          </a:p>
        </p:txBody>
      </p:sp>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p:txBody>
          <a:bodyPr/>
          <a:lstStyle/>
          <a:p>
            <a:r>
              <a:rPr lang="en-US" dirty="0">
                <a:latin typeface="+mj-lt"/>
              </a:rPr>
              <a:t>Need to understand the transfer function between voltage and the sensed quantity (physical phenomenon)</a:t>
            </a:r>
          </a:p>
          <a:p>
            <a:pPr lvl="1"/>
            <a:r>
              <a:rPr lang="en-US" dirty="0">
                <a:latin typeface="+mj-lt"/>
              </a:rPr>
              <a:t>Examples for an accelerometer: senses acceleration</a:t>
            </a:r>
          </a:p>
          <a:p>
            <a:endParaRPr lang="en-US" dirty="0">
              <a:latin typeface="+mj-lt"/>
            </a:endParaRPr>
          </a:p>
          <a:p>
            <a:r>
              <a:rPr lang="en-US" dirty="0">
                <a:latin typeface="+mj-lt"/>
              </a:rPr>
              <a:t>Digital components only understand digital signals</a:t>
            </a:r>
          </a:p>
          <a:p>
            <a:pPr lvl="1"/>
            <a:r>
              <a:rPr lang="en-US" dirty="0">
                <a:latin typeface="+mj-lt"/>
              </a:rPr>
              <a:t>Convert the analog signal into digital</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3228778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p:txBody>
          <a:bodyPr/>
          <a:lstStyle/>
          <a:p>
            <a:r>
              <a:rPr lang="en-US" dirty="0">
                <a:latin typeface="+mn-lt"/>
              </a:rPr>
              <a:t>Analog signals are converted to digital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838200" y="1690688"/>
            <a:ext cx="10515600" cy="4351338"/>
          </a:xfrm>
        </p:spPr>
        <p:txBody>
          <a:bodyPr/>
          <a:lstStyle/>
          <a:p>
            <a:r>
              <a:rPr lang="en-US" dirty="0">
                <a:latin typeface="+mj-lt"/>
              </a:rPr>
              <a:t>Microcontrollers only process digital signals</a:t>
            </a:r>
          </a:p>
          <a:p>
            <a:r>
              <a:rPr lang="en-US" dirty="0">
                <a:latin typeface="+mj-lt"/>
              </a:rPr>
              <a:t>Analog signals are transformed into digital signals</a:t>
            </a:r>
          </a:p>
          <a:p>
            <a:r>
              <a:rPr lang="en-US" dirty="0">
                <a:latin typeface="+mj-lt"/>
              </a:rPr>
              <a:t>Most microcontrollers have an analog to digital converter built-in</a:t>
            </a:r>
          </a:p>
          <a:p>
            <a:pPr lvl="1"/>
            <a:r>
              <a:rPr lang="en-US" dirty="0">
                <a:latin typeface="+mj-lt"/>
              </a:rPr>
              <a:t>Can be power consuming operation</a:t>
            </a:r>
          </a:p>
          <a:p>
            <a:pPr lvl="1"/>
            <a:r>
              <a:rPr lang="en-US" dirty="0">
                <a:latin typeface="+mj-lt"/>
              </a:rPr>
              <a:t>Often analog signals need amplification</a:t>
            </a:r>
          </a:p>
          <a:p>
            <a:pPr marL="457200" lvl="1" indent="0">
              <a:buNone/>
            </a:pPr>
            <a:endParaRPr lang="en-US" dirty="0">
              <a:latin typeface="+mj-lt"/>
            </a:endParaRP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5" name="Picture 4" descr="Diagram&#10;&#10;Description automatically generated">
            <a:extLst>
              <a:ext uri="{FF2B5EF4-FFF2-40B4-BE49-F238E27FC236}">
                <a16:creationId xmlns:a16="http://schemas.microsoft.com/office/drawing/2014/main" id="{32801CD6-1013-B0F8-5536-3AC058DF3424}"/>
              </a:ext>
            </a:extLst>
          </p:cNvPr>
          <p:cNvPicPr>
            <a:picLocks noChangeAspect="1"/>
          </p:cNvPicPr>
          <p:nvPr/>
        </p:nvPicPr>
        <p:blipFill>
          <a:blip r:embed="rId2"/>
          <a:stretch>
            <a:fillRect/>
          </a:stretch>
        </p:blipFill>
        <p:spPr>
          <a:xfrm>
            <a:off x="1422984" y="4370901"/>
            <a:ext cx="9346031" cy="1695238"/>
          </a:xfrm>
          <a:prstGeom prst="rect">
            <a:avLst/>
          </a:prstGeom>
        </p:spPr>
      </p:pic>
    </p:spTree>
    <p:extLst>
      <p:ext uri="{BB962C8B-B14F-4D97-AF65-F5344CB8AC3E}">
        <p14:creationId xmlns:p14="http://schemas.microsoft.com/office/powerpoint/2010/main" val="3475168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46F4-EA80-482C-8F76-BAF125B0ACD7}"/>
              </a:ext>
            </a:extLst>
          </p:cNvPr>
          <p:cNvSpPr>
            <a:spLocks noGrp="1"/>
          </p:cNvSpPr>
          <p:nvPr>
            <p:ph type="title"/>
          </p:nvPr>
        </p:nvSpPr>
        <p:spPr/>
        <p:txBody>
          <a:bodyPr/>
          <a:lstStyle/>
          <a:p>
            <a:r>
              <a:rPr lang="en-US" dirty="0">
                <a:latin typeface="+mn-lt"/>
              </a:rPr>
              <a:t>Affine sensor model (for linear sensors)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286A0-E026-4B5A-BF24-4F9703FAD969}"/>
                  </a:ext>
                </a:extLst>
              </p:cNvPr>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𝐹</m:t>
                      </m:r>
                      <m:r>
                        <a:rPr lang="en-US" sz="3600" i="1" dirty="0" smtClean="0">
                          <a:latin typeface="Cambria Math" panose="02040503050406030204" pitchFamily="18" charset="0"/>
                        </a:rPr>
                        <m:t>(</m:t>
                      </m:r>
                      <m:r>
                        <a:rPr lang="en-US" sz="3600" i="1" dirty="0" smtClean="0">
                          <a:latin typeface="Cambria Math" panose="02040503050406030204" pitchFamily="18" charset="0"/>
                        </a:rPr>
                        <m:t>𝑥</m:t>
                      </m:r>
                      <m:r>
                        <a:rPr lang="en-US" sz="3600" i="1" dirty="0" smtClean="0">
                          <a:latin typeface="Cambria Math" panose="02040503050406030204" pitchFamily="18" charset="0"/>
                        </a:rPr>
                        <m:t>) = </m:t>
                      </m:r>
                      <m:r>
                        <a:rPr lang="en-US" sz="3600" i="1" dirty="0" smtClean="0">
                          <a:latin typeface="Cambria Math" panose="02040503050406030204" pitchFamily="18" charset="0"/>
                        </a:rPr>
                        <m:t>𝑎𝑥</m:t>
                      </m:r>
                      <m:r>
                        <a:rPr lang="en-US" sz="3600" i="1" dirty="0" smtClean="0">
                          <a:latin typeface="Cambria Math" panose="02040503050406030204" pitchFamily="18" charset="0"/>
                        </a:rPr>
                        <m:t> + </m:t>
                      </m:r>
                      <m:r>
                        <a:rPr lang="en-US" sz="3600" i="1" dirty="0" smtClean="0">
                          <a:latin typeface="Cambria Math" panose="02040503050406030204" pitchFamily="18" charset="0"/>
                        </a:rPr>
                        <m:t>𝑏</m:t>
                      </m:r>
                    </m:oMath>
                  </m:oMathPara>
                </a14:m>
                <a:endParaRPr lang="en-US" sz="3600" dirty="0"/>
              </a:p>
              <a:p>
                <a:pPr lvl="1"/>
                <a:endParaRPr lang="en-US" dirty="0"/>
              </a:p>
              <a:p>
                <a:r>
                  <a:rPr lang="en-US" dirty="0">
                    <a:latin typeface="+mj-lt"/>
                  </a:rPr>
                  <a:t>x is the quantity being sensed</a:t>
                </a:r>
              </a:p>
              <a:p>
                <a:r>
                  <a:rPr lang="en-US" dirty="0">
                    <a:latin typeface="+mj-lt"/>
                  </a:rPr>
                  <a:t>F(x) is a voltage proportional to that quantity</a:t>
                </a:r>
              </a:p>
              <a:p>
                <a:pPr lvl="1"/>
                <a:endParaRPr lang="en-US" dirty="0">
                  <a:latin typeface="+mj-lt"/>
                </a:endParaRPr>
              </a:p>
              <a:p>
                <a:r>
                  <a:rPr lang="en-US" dirty="0">
                    <a:latin typeface="+mj-lt"/>
                  </a:rPr>
                  <a:t>Parameters</a:t>
                </a:r>
              </a:p>
              <a:p>
                <a:pPr lvl="1"/>
                <a:r>
                  <a:rPr lang="en-US" sz="2800" dirty="0">
                    <a:latin typeface="+mj-lt"/>
                  </a:rPr>
                  <a:t>a: sensitivity, units Volts/quantity</a:t>
                </a:r>
              </a:p>
              <a:p>
                <a:pPr lvl="2"/>
                <a:r>
                  <a:rPr lang="en-US" dirty="0">
                    <a:latin typeface="+mj-lt"/>
                  </a:rPr>
                  <a:t>Change in voltage per change in quantity</a:t>
                </a:r>
              </a:p>
              <a:p>
                <a:pPr lvl="1"/>
                <a:endParaRPr lang="en-US" sz="2800" dirty="0">
                  <a:latin typeface="+mj-lt"/>
                </a:endParaRPr>
              </a:p>
              <a:p>
                <a:pPr lvl="1"/>
                <a:r>
                  <a:rPr lang="en-US" sz="2800" dirty="0">
                    <a:latin typeface="+mj-lt"/>
                  </a:rPr>
                  <a:t>b: bias, units Volts</a:t>
                </a:r>
              </a:p>
              <a:p>
                <a:pPr lvl="2"/>
                <a:r>
                  <a:rPr lang="en-US" dirty="0">
                    <a:latin typeface="+mj-lt"/>
                  </a:rPr>
                  <a:t>Offset in voltage for zero of the quantity</a:t>
                </a:r>
              </a:p>
            </p:txBody>
          </p:sp>
        </mc:Choice>
        <mc:Fallback xmlns="">
          <p:sp>
            <p:nvSpPr>
              <p:cNvPr id="3" name="Content Placeholder 2">
                <a:extLst>
                  <a:ext uri="{FF2B5EF4-FFF2-40B4-BE49-F238E27FC236}">
                    <a16:creationId xmlns:a16="http://schemas.microsoft.com/office/drawing/2014/main" id="{8E5286A0-E026-4B5A-BF24-4F9703FAD969}"/>
                  </a:ext>
                </a:extLst>
              </p:cNvPr>
              <p:cNvSpPr>
                <a:spLocks noGrp="1" noRot="1" noChangeAspect="1" noMove="1" noResize="1" noEditPoints="1" noAdjustHandles="1" noChangeArrowheads="1" noChangeShapeType="1" noTextEdit="1"/>
              </p:cNvSpPr>
              <p:nvPr>
                <p:ph idx="1"/>
              </p:nvPr>
            </p:nvSpPr>
            <p:spPr>
              <a:blipFill>
                <a:blip r:embed="rId2"/>
                <a:stretch>
                  <a:fillRect l="-965" t="-872" b="-8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497F1BB-C8A6-4D5D-B533-21928FB60E3D}"/>
              </a:ext>
            </a:extLst>
          </p:cNvPr>
          <p:cNvSpPr>
            <a:spLocks noGrp="1"/>
          </p:cNvSpPr>
          <p:nvPr>
            <p:ph type="sldNum" sz="quarter" idx="12"/>
          </p:nvPr>
        </p:nvSpPr>
        <p:spPr/>
        <p:txBody>
          <a:bodyPr/>
          <a:lstStyle/>
          <a:p>
            <a:fld id="{0778C724-3839-4D76-A707-B4C23905D055}" type="slidenum">
              <a:rPr lang="en-US" smtClean="0"/>
              <a:t>42</a:t>
            </a:fld>
            <a:endParaRPr lang="en-US"/>
          </a:p>
        </p:txBody>
      </p:sp>
    </p:spTree>
    <p:extLst>
      <p:ext uri="{BB962C8B-B14F-4D97-AF65-F5344CB8AC3E}">
        <p14:creationId xmlns:p14="http://schemas.microsoft.com/office/powerpoint/2010/main" val="2778408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lstStyle/>
          <a:p>
            <a:r>
              <a:rPr lang="en-US" dirty="0">
                <a:latin typeface="+mn-lt"/>
              </a:rPr>
              <a:t>Motion sensing: Inertial measurement unit (IMU)</a:t>
            </a:r>
          </a:p>
        </p:txBody>
      </p:sp>
      <p:sp>
        <p:nvSpPr>
          <p:cNvPr id="3" name="Content Placeholder 2">
            <a:extLst>
              <a:ext uri="{FF2B5EF4-FFF2-40B4-BE49-F238E27FC236}">
                <a16:creationId xmlns:a16="http://schemas.microsoft.com/office/drawing/2014/main" id="{AD246AB2-5C6A-4837-9D50-0D63DB742E46}"/>
              </a:ext>
            </a:extLst>
          </p:cNvPr>
          <p:cNvSpPr>
            <a:spLocks noGrp="1"/>
          </p:cNvSpPr>
          <p:nvPr>
            <p:ph idx="1"/>
          </p:nvPr>
        </p:nvSpPr>
        <p:spPr/>
        <p:txBody>
          <a:bodyPr>
            <a:normAutofit fontScale="92500" lnSpcReduction="20000"/>
          </a:bodyPr>
          <a:lstStyle/>
          <a:p>
            <a:r>
              <a:rPr lang="en-US" dirty="0">
                <a:latin typeface="+mj-lt"/>
              </a:rPr>
              <a:t>IMUs (</a:t>
            </a:r>
            <a:r>
              <a:rPr lang="en-US" dirty="0" err="1">
                <a:latin typeface="+mj-lt"/>
              </a:rPr>
              <a:t>a.k.a</a:t>
            </a:r>
            <a:r>
              <a:rPr lang="en-US" dirty="0">
                <a:latin typeface="+mj-lt"/>
              </a:rPr>
              <a:t> 9 degree-of-freedom, 9DOF) are used for tracking motion of a device</a:t>
            </a:r>
          </a:p>
          <a:p>
            <a:pPr lvl="1"/>
            <a:r>
              <a:rPr lang="en-US" dirty="0">
                <a:latin typeface="+mj-lt"/>
              </a:rPr>
              <a:t>Acceleration (X, Y, Z axes)</a:t>
            </a:r>
          </a:p>
          <a:p>
            <a:pPr lvl="1"/>
            <a:r>
              <a:rPr lang="en-US" dirty="0">
                <a:latin typeface="+mj-lt"/>
              </a:rPr>
              <a:t>Rotation (X, Y, Z axes)</a:t>
            </a:r>
          </a:p>
          <a:p>
            <a:pPr lvl="1"/>
            <a:r>
              <a:rPr lang="en-US" dirty="0">
                <a:latin typeface="+mj-lt"/>
              </a:rPr>
              <a:t>Magnetism (X, Y, Z axes)</a:t>
            </a:r>
          </a:p>
          <a:p>
            <a:pPr lvl="1"/>
            <a:r>
              <a:rPr lang="en-US" dirty="0">
                <a:latin typeface="+mj-lt"/>
              </a:rPr>
              <a:t>Sometimes 6DOF with Acceleration + one of the others</a:t>
            </a:r>
          </a:p>
          <a:p>
            <a:pPr lvl="1"/>
            <a:endParaRPr lang="en-US" dirty="0">
              <a:latin typeface="+mj-lt"/>
            </a:endParaRPr>
          </a:p>
          <a:p>
            <a:r>
              <a:rPr lang="en-US" dirty="0">
                <a:latin typeface="+mj-lt"/>
              </a:rPr>
              <a:t>Intelligent sensing: combines multiple sensors, ADCs, and computation with a wired interface</a:t>
            </a:r>
          </a:p>
          <a:p>
            <a:pPr lvl="1"/>
            <a:r>
              <a:rPr lang="en-US" dirty="0">
                <a:latin typeface="+mj-lt"/>
              </a:rPr>
              <a:t>9 analog inputs would otherwise be too many</a:t>
            </a:r>
          </a:p>
          <a:p>
            <a:pPr lvl="1"/>
            <a:endParaRPr lang="en-US" dirty="0">
              <a:latin typeface="+mj-lt"/>
            </a:endParaRPr>
          </a:p>
          <a:p>
            <a:r>
              <a:rPr lang="en-US" dirty="0">
                <a:latin typeface="+mj-lt"/>
              </a:rPr>
              <a:t>Can be used to track motion, determine transportation method</a:t>
            </a:r>
          </a:p>
          <a:p>
            <a:pPr lvl="1"/>
            <a:r>
              <a:rPr lang="en-US" dirty="0">
                <a:latin typeface="+mj-lt"/>
              </a:rPr>
              <a:t>Smartphones, Robotics, etc.</a:t>
            </a:r>
          </a:p>
          <a:p>
            <a:endParaRPr lang="en-US" dirty="0"/>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43</a:t>
            </a:fld>
            <a:endParaRPr lang="en-US"/>
          </a:p>
        </p:txBody>
      </p:sp>
    </p:spTree>
    <p:extLst>
      <p:ext uri="{BB962C8B-B14F-4D97-AF65-F5344CB8AC3E}">
        <p14:creationId xmlns:p14="http://schemas.microsoft.com/office/powerpoint/2010/main" val="1861134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7578-1780-4A39-A1CD-5AE5F224E532}"/>
              </a:ext>
            </a:extLst>
          </p:cNvPr>
          <p:cNvSpPr>
            <a:spLocks noGrp="1"/>
          </p:cNvSpPr>
          <p:nvPr>
            <p:ph type="title"/>
          </p:nvPr>
        </p:nvSpPr>
        <p:spPr/>
        <p:txBody>
          <a:bodyPr/>
          <a:lstStyle/>
          <a:p>
            <a:r>
              <a:rPr lang="en-US" dirty="0">
                <a:latin typeface="+mn-lt"/>
              </a:rPr>
              <a:t>Motion sensing: acceleration</a:t>
            </a:r>
          </a:p>
        </p:txBody>
      </p:sp>
      <p:sp>
        <p:nvSpPr>
          <p:cNvPr id="3" name="Content Placeholder 2">
            <a:extLst>
              <a:ext uri="{FF2B5EF4-FFF2-40B4-BE49-F238E27FC236}">
                <a16:creationId xmlns:a16="http://schemas.microsoft.com/office/drawing/2014/main" id="{7821D6FD-1223-4D76-B719-B83AAD102432}"/>
              </a:ext>
            </a:extLst>
          </p:cNvPr>
          <p:cNvSpPr>
            <a:spLocks noGrp="1"/>
          </p:cNvSpPr>
          <p:nvPr>
            <p:ph idx="1"/>
          </p:nvPr>
        </p:nvSpPr>
        <p:spPr/>
        <p:txBody>
          <a:bodyPr/>
          <a:lstStyle/>
          <a:p>
            <a:r>
              <a:rPr lang="en-US" dirty="0">
                <a:latin typeface="+mj-lt"/>
              </a:rPr>
              <a:t>Goal: create a voltage that changes based on force</a:t>
            </a:r>
          </a:p>
        </p:txBody>
      </p:sp>
      <p:sp>
        <p:nvSpPr>
          <p:cNvPr id="4" name="Slide Number Placeholder 3">
            <a:extLst>
              <a:ext uri="{FF2B5EF4-FFF2-40B4-BE49-F238E27FC236}">
                <a16:creationId xmlns:a16="http://schemas.microsoft.com/office/drawing/2014/main" id="{58575C52-4921-41B5-995A-CD3832CB0DEE}"/>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13314" name="Picture 2" descr="How a capacitive accelerometer works.">
            <a:extLst>
              <a:ext uri="{FF2B5EF4-FFF2-40B4-BE49-F238E27FC236}">
                <a16:creationId xmlns:a16="http://schemas.microsoft.com/office/drawing/2014/main" id="{5B267014-B5BB-450D-BF58-6109A687332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21287" y="2843683"/>
            <a:ext cx="3810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a piezoelectric accelerometer works.">
            <a:extLst>
              <a:ext uri="{FF2B5EF4-FFF2-40B4-BE49-F238E27FC236}">
                <a16:creationId xmlns:a16="http://schemas.microsoft.com/office/drawing/2014/main" id="{55A505AF-15EA-40C8-ABD4-926C2D0B89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60713" y="2843683"/>
            <a:ext cx="3810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4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626A-C21D-46FA-9DB4-CE4E3C2F28FF}"/>
              </a:ext>
            </a:extLst>
          </p:cNvPr>
          <p:cNvSpPr>
            <a:spLocks noGrp="1"/>
          </p:cNvSpPr>
          <p:nvPr>
            <p:ph type="title"/>
          </p:nvPr>
        </p:nvSpPr>
        <p:spPr>
          <a:xfrm>
            <a:off x="838200" y="136525"/>
            <a:ext cx="10515600" cy="1325563"/>
          </a:xfrm>
        </p:spPr>
        <p:txBody>
          <a:bodyPr/>
          <a:lstStyle/>
          <a:p>
            <a:r>
              <a:rPr lang="en-US" dirty="0">
                <a:latin typeface="+mn-lt"/>
              </a:rPr>
              <a:t>Generating voltage via piezoelectric effect</a:t>
            </a:r>
          </a:p>
        </p:txBody>
      </p:sp>
      <p:sp>
        <p:nvSpPr>
          <p:cNvPr id="3" name="Content Placeholder 2">
            <a:extLst>
              <a:ext uri="{FF2B5EF4-FFF2-40B4-BE49-F238E27FC236}">
                <a16:creationId xmlns:a16="http://schemas.microsoft.com/office/drawing/2014/main" id="{4712C7B3-A9C4-48EC-9CE0-99EB21D4620E}"/>
              </a:ext>
            </a:extLst>
          </p:cNvPr>
          <p:cNvSpPr>
            <a:spLocks noGrp="1"/>
          </p:cNvSpPr>
          <p:nvPr>
            <p:ph idx="1"/>
          </p:nvPr>
        </p:nvSpPr>
        <p:spPr>
          <a:xfrm>
            <a:off x="731349" y="1509712"/>
            <a:ext cx="4242532" cy="4481425"/>
          </a:xfrm>
        </p:spPr>
        <p:txBody>
          <a:bodyPr/>
          <a:lstStyle/>
          <a:p>
            <a:r>
              <a:rPr lang="en-US" dirty="0">
                <a:latin typeface="+mj-lt"/>
              </a:rPr>
              <a:t>Compression of the material generates a voltage</a:t>
            </a:r>
          </a:p>
          <a:p>
            <a:endParaRPr lang="en-US" dirty="0">
              <a:latin typeface="+mj-lt"/>
            </a:endParaRPr>
          </a:p>
          <a:p>
            <a:r>
              <a:rPr lang="en-US" dirty="0">
                <a:latin typeface="+mj-lt"/>
              </a:rPr>
              <a:t>Various sources of compression:</a:t>
            </a:r>
          </a:p>
          <a:p>
            <a:pPr lvl="1"/>
            <a:r>
              <a:rPr lang="en-US" dirty="0">
                <a:latin typeface="+mj-lt"/>
              </a:rPr>
              <a:t>Air Pressure</a:t>
            </a:r>
          </a:p>
          <a:p>
            <a:pPr lvl="1"/>
            <a:r>
              <a:rPr lang="en-US" dirty="0">
                <a:latin typeface="+mj-lt"/>
              </a:rPr>
              <a:t>Acceleration</a:t>
            </a:r>
          </a:p>
          <a:p>
            <a:pPr lvl="1"/>
            <a:r>
              <a:rPr lang="en-US" dirty="0">
                <a:latin typeface="+mj-lt"/>
              </a:rPr>
              <a:t>Strain</a:t>
            </a:r>
          </a:p>
          <a:p>
            <a:endParaRPr lang="en-US" dirty="0"/>
          </a:p>
        </p:txBody>
      </p:sp>
      <p:sp>
        <p:nvSpPr>
          <p:cNvPr id="4" name="Slide Number Placeholder 3">
            <a:extLst>
              <a:ext uri="{FF2B5EF4-FFF2-40B4-BE49-F238E27FC236}">
                <a16:creationId xmlns:a16="http://schemas.microsoft.com/office/drawing/2014/main" id="{AD5B71B3-E2FC-4241-B6BD-A03763F1C83E}"/>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1026" name="Picture 2">
            <a:extLst>
              <a:ext uri="{FF2B5EF4-FFF2-40B4-BE49-F238E27FC236}">
                <a16:creationId xmlns:a16="http://schemas.microsoft.com/office/drawing/2014/main" id="{EC1B45EE-D5DF-46EA-8EC2-703C08B86EA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13333" r="18893"/>
          <a:stretch/>
        </p:blipFill>
        <p:spPr bwMode="auto">
          <a:xfrm>
            <a:off x="4973881" y="1745742"/>
            <a:ext cx="6610524" cy="400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9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F7CC-F322-4446-A19C-AD398BBFB8C0}"/>
              </a:ext>
            </a:extLst>
          </p:cNvPr>
          <p:cNvSpPr>
            <a:spLocks noGrp="1"/>
          </p:cNvSpPr>
          <p:nvPr>
            <p:ph type="title"/>
          </p:nvPr>
        </p:nvSpPr>
        <p:spPr/>
        <p:txBody>
          <a:bodyPr/>
          <a:lstStyle/>
          <a:p>
            <a:r>
              <a:rPr lang="en-US" dirty="0">
                <a:latin typeface="+mn-lt"/>
              </a:rPr>
              <a:t>Motion sensing: Microelectromechanical Systems (MEMS)</a:t>
            </a:r>
          </a:p>
        </p:txBody>
      </p:sp>
      <p:sp>
        <p:nvSpPr>
          <p:cNvPr id="3" name="Content Placeholder 2">
            <a:extLst>
              <a:ext uri="{FF2B5EF4-FFF2-40B4-BE49-F238E27FC236}">
                <a16:creationId xmlns:a16="http://schemas.microsoft.com/office/drawing/2014/main" id="{ED717208-E7AC-4539-A02E-13A659304B54}"/>
              </a:ext>
            </a:extLst>
          </p:cNvPr>
          <p:cNvSpPr>
            <a:spLocks noGrp="1"/>
          </p:cNvSpPr>
          <p:nvPr>
            <p:ph idx="1"/>
          </p:nvPr>
        </p:nvSpPr>
        <p:spPr>
          <a:xfrm>
            <a:off x="838200" y="1862113"/>
            <a:ext cx="10515600" cy="4351338"/>
          </a:xfrm>
        </p:spPr>
        <p:txBody>
          <a:bodyPr/>
          <a:lstStyle/>
          <a:p>
            <a:r>
              <a:rPr lang="en-US" dirty="0">
                <a:latin typeface="+mj-lt"/>
              </a:rPr>
              <a:t>Same concept, but within an IC and 1 to 100 micrometers in size</a:t>
            </a:r>
          </a:p>
        </p:txBody>
      </p:sp>
      <p:sp>
        <p:nvSpPr>
          <p:cNvPr id="4" name="Slide Number Placeholder 3">
            <a:extLst>
              <a:ext uri="{FF2B5EF4-FFF2-40B4-BE49-F238E27FC236}">
                <a16:creationId xmlns:a16="http://schemas.microsoft.com/office/drawing/2014/main" id="{FCACF7E6-49D2-493A-8A67-953DBC1F9751}"/>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5" name="Picture 6" descr="MEMS-Accelerometer-How-It-Works">
            <a:extLst>
              <a:ext uri="{FF2B5EF4-FFF2-40B4-BE49-F238E27FC236}">
                <a16:creationId xmlns:a16="http://schemas.microsoft.com/office/drawing/2014/main" id="{FAADAC92-7682-4359-9923-1C05FF49C4F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32479" y="2849762"/>
            <a:ext cx="5978121" cy="33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17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lstStyle/>
          <a:p>
            <a:r>
              <a:rPr lang="en-US"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02689-1903-4D4A-A2D7-A730C38FC369}"/>
              </a:ext>
            </a:extLst>
          </p:cNvPr>
          <p:cNvSpPr>
            <a:spLocks noGrp="1"/>
          </p:cNvSpPr>
          <p:nvPr>
            <p:ph type="title"/>
          </p:nvPr>
        </p:nvSpPr>
        <p:spPr/>
        <p:txBody>
          <a:bodyPr/>
          <a:lstStyle/>
          <a:p>
            <a:r>
              <a:rPr lang="en-US" dirty="0">
                <a:latin typeface="+mn-lt"/>
              </a:rPr>
              <a:t>Motion sensing: Gyroscopes</a:t>
            </a:r>
          </a:p>
        </p:txBody>
      </p:sp>
      <p:sp>
        <p:nvSpPr>
          <p:cNvPr id="3" name="Content Placeholder 2">
            <a:extLst>
              <a:ext uri="{FF2B5EF4-FFF2-40B4-BE49-F238E27FC236}">
                <a16:creationId xmlns:a16="http://schemas.microsoft.com/office/drawing/2014/main" id="{EAFB19D2-1042-4DBE-A9AD-099D6C008579}"/>
              </a:ext>
            </a:extLst>
          </p:cNvPr>
          <p:cNvSpPr>
            <a:spLocks noGrp="1"/>
          </p:cNvSpPr>
          <p:nvPr>
            <p:ph idx="1"/>
          </p:nvPr>
        </p:nvSpPr>
        <p:spPr/>
        <p:txBody>
          <a:bodyPr/>
          <a:lstStyle/>
          <a:p>
            <a:r>
              <a:rPr lang="en-US" dirty="0">
                <a:latin typeface="+mj-lt"/>
              </a:rPr>
              <a:t>Measures angular velocity</a:t>
            </a:r>
          </a:p>
          <a:p>
            <a:pPr lvl="1"/>
            <a:r>
              <a:rPr lang="en-US" dirty="0">
                <a:latin typeface="+mj-lt"/>
              </a:rPr>
              <a:t>&lt;10 rotations per second</a:t>
            </a:r>
          </a:p>
          <a:p>
            <a:endParaRPr lang="en-US" dirty="0">
              <a:latin typeface="+mj-lt"/>
            </a:endParaRPr>
          </a:p>
          <a:p>
            <a:r>
              <a:rPr lang="en-US" dirty="0">
                <a:latin typeface="+mj-lt"/>
              </a:rPr>
              <a:t>Usually, we want angle instead of rotation speed</a:t>
            </a:r>
          </a:p>
          <a:p>
            <a:pPr lvl="1"/>
            <a:r>
              <a:rPr lang="en-US" dirty="0">
                <a:latin typeface="+mj-lt"/>
              </a:rPr>
              <a:t>Integrate signal to determine current angle</a:t>
            </a:r>
          </a:p>
          <a:p>
            <a:pPr lvl="1"/>
            <a:r>
              <a:rPr lang="en-US" dirty="0">
                <a:latin typeface="+mj-lt"/>
              </a:rPr>
              <a:t>Combine noise and DC bias with integration and you get a</a:t>
            </a:r>
            <a:br>
              <a:rPr lang="en-US" dirty="0">
                <a:latin typeface="+mj-lt"/>
              </a:rPr>
            </a:br>
            <a:r>
              <a:rPr lang="en-US" dirty="0">
                <a:latin typeface="+mj-lt"/>
              </a:rPr>
              <a:t>continuously accumulating error: drift</a:t>
            </a:r>
          </a:p>
        </p:txBody>
      </p:sp>
      <p:sp>
        <p:nvSpPr>
          <p:cNvPr id="4" name="Slide Number Placeholder 3">
            <a:extLst>
              <a:ext uri="{FF2B5EF4-FFF2-40B4-BE49-F238E27FC236}">
                <a16:creationId xmlns:a16="http://schemas.microsoft.com/office/drawing/2014/main" id="{21068BAC-AEFD-42DF-9D20-99A340E45D9A}"/>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16386" name="Picture 2" descr="Gyroscope-Microstructure">
            <a:extLst>
              <a:ext uri="{FF2B5EF4-FFF2-40B4-BE49-F238E27FC236}">
                <a16:creationId xmlns:a16="http://schemas.microsoft.com/office/drawing/2014/main" id="{B7347301-9184-48F0-92D1-A97D33A40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78964" y="4574327"/>
            <a:ext cx="3007695" cy="169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31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Motion sensors are an integral part of factories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49</a:t>
            </a:fld>
            <a:endParaRPr lang="sv-SE" dirty="0"/>
          </a:p>
        </p:txBody>
      </p:sp>
      <p:pic>
        <p:nvPicPr>
          <p:cNvPr id="10" name="Online Media 9" descr="ABB Ability™ Smart Sensor - condition monitoring for motors, mounted bearings, gearing and pumps">
            <a:hlinkClick r:id="" action="ppaction://media"/>
            <a:extLst>
              <a:ext uri="{FF2B5EF4-FFF2-40B4-BE49-F238E27FC236}">
                <a16:creationId xmlns:a16="http://schemas.microsoft.com/office/drawing/2014/main" id="{14DD40D5-18B0-5277-2714-7C6E7CAD34BD}"/>
              </a:ext>
            </a:extLst>
          </p:cNvPr>
          <p:cNvPicPr>
            <a:picLocks noGrp="1" noRot="1" noChangeAspect="1"/>
          </p:cNvPicPr>
          <p:nvPr>
            <p:ph idx="1"/>
            <a:videoFile r:link="rId1"/>
          </p:nvPr>
        </p:nvPicPr>
        <p:blipFill>
          <a:blip r:embed="rId4"/>
          <a:stretch>
            <a:fillRect/>
          </a:stretch>
        </p:blipFill>
        <p:spPr>
          <a:xfrm>
            <a:off x="1909571" y="1500981"/>
            <a:ext cx="8372857" cy="4730984"/>
          </a:xfrm>
          <a:prstGeom prst="rect">
            <a:avLst/>
          </a:prstGeom>
        </p:spPr>
      </p:pic>
    </p:spTree>
    <p:extLst>
      <p:ext uri="{BB962C8B-B14F-4D97-AF65-F5344CB8AC3E}">
        <p14:creationId xmlns:p14="http://schemas.microsoft.com/office/powerpoint/2010/main" val="104455570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pPr marL="514350" indent="-514350">
              <a:buAutoNum type="arabicPeriod"/>
            </a:pPr>
            <a:r>
              <a:rPr lang="en-US" b="1" dirty="0">
                <a:latin typeface="+mj-lt"/>
              </a:rPr>
              <a:t>Wireless: Backscatter (RFID) and inductive coupling communication</a:t>
            </a:r>
          </a:p>
          <a:p>
            <a:pPr marL="514350" indent="-514350">
              <a:buAutoNum type="arabicPeriod"/>
            </a:pPr>
            <a:r>
              <a:rPr lang="en-US" dirty="0">
                <a:latin typeface="+mj-lt"/>
              </a:rPr>
              <a:t>Understand the basics of actuators, sensors</a:t>
            </a:r>
          </a:p>
          <a:p>
            <a:pPr marL="514350" indent="-514350">
              <a:buAutoNum type="arabicPeriod"/>
            </a:pPr>
            <a:r>
              <a:rPr lang="en-US" dirty="0">
                <a:latin typeface="+mj-lt"/>
              </a:rPr>
              <a:t>Case study: Light sensing</a:t>
            </a: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a:t>
            </a:fld>
            <a:endParaRPr lang="sv-SE"/>
          </a:p>
        </p:txBody>
      </p:sp>
    </p:spTree>
    <p:extLst>
      <p:ext uri="{BB962C8B-B14F-4D97-AF65-F5344CB8AC3E}">
        <p14:creationId xmlns:p14="http://schemas.microsoft.com/office/powerpoint/2010/main" val="54268899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ABCE-4AAC-42E3-B955-9CFA18B815AB}"/>
              </a:ext>
            </a:extLst>
          </p:cNvPr>
          <p:cNvSpPr>
            <a:spLocks noGrp="1"/>
          </p:cNvSpPr>
          <p:nvPr>
            <p:ph type="title"/>
          </p:nvPr>
        </p:nvSpPr>
        <p:spPr>
          <a:xfrm>
            <a:off x="838200" y="365125"/>
            <a:ext cx="11028374" cy="1325563"/>
          </a:xfrm>
        </p:spPr>
        <p:txBody>
          <a:bodyPr/>
          <a:lstStyle/>
          <a:p>
            <a:r>
              <a:rPr lang="en-US" dirty="0">
                <a:latin typeface="+mn-lt"/>
              </a:rPr>
              <a:t>Other sensors: magnetic field (magnetometer)</a:t>
            </a:r>
          </a:p>
        </p:txBody>
      </p:sp>
      <p:sp>
        <p:nvSpPr>
          <p:cNvPr id="3" name="Content Placeholder 2">
            <a:extLst>
              <a:ext uri="{FF2B5EF4-FFF2-40B4-BE49-F238E27FC236}">
                <a16:creationId xmlns:a16="http://schemas.microsoft.com/office/drawing/2014/main" id="{2327400B-B658-419B-AF8B-75AA868EBC3C}"/>
              </a:ext>
            </a:extLst>
          </p:cNvPr>
          <p:cNvSpPr>
            <a:spLocks noGrp="1"/>
          </p:cNvSpPr>
          <p:nvPr>
            <p:ph idx="1"/>
          </p:nvPr>
        </p:nvSpPr>
        <p:spPr/>
        <p:txBody>
          <a:bodyPr>
            <a:normAutofit/>
          </a:bodyPr>
          <a:lstStyle/>
          <a:p>
            <a:r>
              <a:rPr lang="en-US" dirty="0">
                <a:latin typeface="+mj-lt"/>
              </a:rPr>
              <a:t>Measures the magnetic field</a:t>
            </a:r>
          </a:p>
          <a:p>
            <a:endParaRPr lang="en-US" dirty="0">
              <a:latin typeface="+mj-lt"/>
            </a:endParaRPr>
          </a:p>
          <a:p>
            <a:r>
              <a:rPr lang="en-US" dirty="0">
                <a:latin typeface="+mj-lt"/>
              </a:rPr>
              <a:t>Usually used in devices as a compass</a:t>
            </a:r>
          </a:p>
          <a:p>
            <a:pPr lvl="1"/>
            <a:r>
              <a:rPr lang="en-US" dirty="0">
                <a:latin typeface="+mj-lt"/>
              </a:rPr>
              <a:t>Detect Earth’s magnetic field orientation</a:t>
            </a:r>
          </a:p>
          <a:p>
            <a:pPr marL="457200" lvl="1" indent="0">
              <a:buNone/>
            </a:pPr>
            <a:endParaRPr lang="en-US" dirty="0">
              <a:latin typeface="+mj-lt"/>
            </a:endParaRPr>
          </a:p>
          <a:p>
            <a:r>
              <a:rPr lang="en-US" dirty="0">
                <a:latin typeface="+mj-lt"/>
              </a:rPr>
              <a:t>Satellites can use magnetometers for localization</a:t>
            </a:r>
          </a:p>
        </p:txBody>
      </p:sp>
      <p:sp>
        <p:nvSpPr>
          <p:cNvPr id="4" name="Slide Number Placeholder 3">
            <a:extLst>
              <a:ext uri="{FF2B5EF4-FFF2-40B4-BE49-F238E27FC236}">
                <a16:creationId xmlns:a16="http://schemas.microsoft.com/office/drawing/2014/main" id="{6F1DCC93-01BA-4B3B-8FFA-9AF3571E94EE}"/>
              </a:ext>
            </a:extLst>
          </p:cNvPr>
          <p:cNvSpPr>
            <a:spLocks noGrp="1"/>
          </p:cNvSpPr>
          <p:nvPr>
            <p:ph type="sldNum" sz="quarter" idx="12"/>
          </p:nvPr>
        </p:nvSpPr>
        <p:spPr/>
        <p:txBody>
          <a:bodyPr/>
          <a:lstStyle/>
          <a:p>
            <a:fld id="{0778C724-3839-4D76-A707-B4C23905D055}" type="slidenum">
              <a:rPr lang="en-US" smtClean="0"/>
              <a:t>50</a:t>
            </a:fld>
            <a:endParaRPr lang="en-US"/>
          </a:p>
        </p:txBody>
      </p:sp>
      <p:pic>
        <p:nvPicPr>
          <p:cNvPr id="18434" name="Picture 2" descr="Magnetometer-How-It-Works-Hall-Effect-">
            <a:extLst>
              <a:ext uri="{FF2B5EF4-FFF2-40B4-BE49-F238E27FC236}">
                <a16:creationId xmlns:a16="http://schemas.microsoft.com/office/drawing/2014/main" id="{90ADDECB-17A2-4CA9-8B5B-DF8DC6BD5DA7}"/>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13825"/>
          <a:stretch/>
        </p:blipFill>
        <p:spPr bwMode="auto">
          <a:xfrm>
            <a:off x="7439717" y="3163625"/>
            <a:ext cx="4615065" cy="301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12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D70C-5356-41B9-8CF8-7B5141CAF6B3}"/>
              </a:ext>
            </a:extLst>
          </p:cNvPr>
          <p:cNvSpPr>
            <a:spLocks noGrp="1"/>
          </p:cNvSpPr>
          <p:nvPr>
            <p:ph type="title"/>
          </p:nvPr>
        </p:nvSpPr>
        <p:spPr/>
        <p:txBody>
          <a:bodyPr/>
          <a:lstStyle/>
          <a:p>
            <a:r>
              <a:rPr lang="en-US" dirty="0">
                <a:latin typeface="+mn-lt"/>
              </a:rPr>
              <a:t>Even more types of sensors</a:t>
            </a:r>
          </a:p>
        </p:txBody>
      </p:sp>
      <p:sp>
        <p:nvSpPr>
          <p:cNvPr id="3" name="Content Placeholder 2">
            <a:extLst>
              <a:ext uri="{FF2B5EF4-FFF2-40B4-BE49-F238E27FC236}">
                <a16:creationId xmlns:a16="http://schemas.microsoft.com/office/drawing/2014/main" id="{9429D059-0978-471D-8F9C-98B35DDE99AF}"/>
              </a:ext>
            </a:extLst>
          </p:cNvPr>
          <p:cNvSpPr>
            <a:spLocks noGrp="1"/>
          </p:cNvSpPr>
          <p:nvPr>
            <p:ph idx="1"/>
          </p:nvPr>
        </p:nvSpPr>
        <p:spPr/>
        <p:txBody>
          <a:bodyPr/>
          <a:lstStyle/>
          <a:p>
            <a:r>
              <a:rPr lang="en-US" dirty="0">
                <a:latin typeface="+mj-lt"/>
              </a:rPr>
              <a:t>Environment: Pressure, Humidity, Air Velocity, Air Quality</a:t>
            </a:r>
          </a:p>
          <a:p>
            <a:endParaRPr lang="en-US" dirty="0">
              <a:latin typeface="+mj-lt"/>
            </a:endParaRPr>
          </a:p>
          <a:p>
            <a:r>
              <a:rPr lang="en-US" dirty="0">
                <a:latin typeface="+mj-lt"/>
              </a:rPr>
              <a:t>Distance: Ultrasonic, Lidar, or Radar</a:t>
            </a:r>
          </a:p>
          <a:p>
            <a:endParaRPr lang="en-US" dirty="0">
              <a:latin typeface="+mj-lt"/>
            </a:endParaRPr>
          </a:p>
          <a:p>
            <a:r>
              <a:rPr lang="en-US" dirty="0">
                <a:latin typeface="+mj-lt"/>
              </a:rPr>
              <a:t>Biometric: Pulse Oximeter, Heart Rate</a:t>
            </a:r>
          </a:p>
          <a:p>
            <a:endParaRPr lang="en-US" dirty="0">
              <a:latin typeface="+mj-lt"/>
            </a:endParaRPr>
          </a:p>
          <a:p>
            <a:r>
              <a:rPr lang="en-US" dirty="0">
                <a:latin typeface="+mj-lt"/>
              </a:rPr>
              <a:t>Agricultural: Soil moisture</a:t>
            </a:r>
          </a:p>
        </p:txBody>
      </p:sp>
      <p:sp>
        <p:nvSpPr>
          <p:cNvPr id="4" name="Slide Number Placeholder 3">
            <a:extLst>
              <a:ext uri="{FF2B5EF4-FFF2-40B4-BE49-F238E27FC236}">
                <a16:creationId xmlns:a16="http://schemas.microsoft.com/office/drawing/2014/main" id="{5265502D-FA0B-4D44-9021-E38D54C74AEB}"/>
              </a:ext>
            </a:extLst>
          </p:cNvPr>
          <p:cNvSpPr>
            <a:spLocks noGrp="1"/>
          </p:cNvSpPr>
          <p:nvPr>
            <p:ph type="sldNum" sz="quarter" idx="12"/>
          </p:nvPr>
        </p:nvSpPr>
        <p:spPr/>
        <p:txBody>
          <a:bodyPr/>
          <a:lstStyle/>
          <a:p>
            <a:fld id="{0778C724-3839-4D76-A707-B4C23905D055}" type="slidenum">
              <a:rPr lang="en-US" smtClean="0"/>
              <a:t>51</a:t>
            </a:fld>
            <a:endParaRPr lang="en-US"/>
          </a:p>
        </p:txBody>
      </p:sp>
      <p:pic>
        <p:nvPicPr>
          <p:cNvPr id="17410" name="Picture 2" descr="SparkFun Soil Moisture Sensor (with Screw Terminals)">
            <a:extLst>
              <a:ext uri="{FF2B5EF4-FFF2-40B4-BE49-F238E27FC236}">
                <a16:creationId xmlns:a16="http://schemas.microsoft.com/office/drawing/2014/main" id="{31D4C72D-174E-4010-87BC-EEEE14A3CF2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D1C014BE-8FBE-4E00-9C0D-7C068CEAE2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0E47FCA1-A29D-4F20-9DC5-BF981A3EB07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26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pPr marL="514350" indent="-514350">
              <a:buAutoNum type="arabicPeriod"/>
            </a:pPr>
            <a:r>
              <a:rPr lang="en-US" dirty="0">
                <a:latin typeface="+mj-lt"/>
              </a:rPr>
              <a:t>Wireless: Backscatter and inductive coupling communication</a:t>
            </a:r>
          </a:p>
          <a:p>
            <a:pPr marL="514350" indent="-514350">
              <a:buAutoNum type="arabicPeriod"/>
            </a:pPr>
            <a:r>
              <a:rPr lang="en-US" dirty="0">
                <a:latin typeface="+mj-lt"/>
              </a:rPr>
              <a:t>Understand the basics of actuators, sensors</a:t>
            </a:r>
          </a:p>
          <a:p>
            <a:pPr marL="514350" indent="-514350">
              <a:buAutoNum type="arabicPeriod"/>
            </a:pPr>
            <a:r>
              <a:rPr lang="en-US" b="1" dirty="0">
                <a:latin typeface="+mj-lt"/>
              </a:rPr>
              <a:t>Case study: Light sensing</a:t>
            </a: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52</a:t>
            </a:fld>
            <a:endParaRPr lang="sv-SE"/>
          </a:p>
        </p:txBody>
      </p:sp>
    </p:spTree>
    <p:extLst>
      <p:ext uri="{BB962C8B-B14F-4D97-AF65-F5344CB8AC3E}">
        <p14:creationId xmlns:p14="http://schemas.microsoft.com/office/powerpoint/2010/main" val="23638178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p:txBody>
          <a:bodyPr/>
          <a:lstStyle/>
          <a:p>
            <a:r>
              <a:rPr lang="en-US" dirty="0">
                <a:latin typeface="+mn-lt"/>
              </a:rPr>
              <a:t>How do we measure light? </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p:txBody>
          <a:bodyPr/>
          <a:lstStyle/>
          <a:p>
            <a:r>
              <a:rPr lang="en-US" dirty="0">
                <a:latin typeface="+mj-lt"/>
              </a:rPr>
              <a:t>Lux: unit of illuminance</a:t>
            </a:r>
          </a:p>
          <a:p>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6" name="Picture 5">
            <a:extLst>
              <a:ext uri="{FF2B5EF4-FFF2-40B4-BE49-F238E27FC236}">
                <a16:creationId xmlns:a16="http://schemas.microsoft.com/office/drawing/2014/main" id="{EDE4274B-F1EF-485E-9255-14FA3509A49E}"/>
              </a:ext>
            </a:extLst>
          </p:cNvPr>
          <p:cNvPicPr>
            <a:picLocks noChangeAspect="1"/>
          </p:cNvPicPr>
          <p:nvPr/>
        </p:nvPicPr>
        <p:blipFill>
          <a:blip r:embed="rId2"/>
          <a:stretch>
            <a:fillRect/>
          </a:stretch>
        </p:blipFill>
        <p:spPr>
          <a:xfrm>
            <a:off x="7242962" y="2477527"/>
            <a:ext cx="3255344" cy="3737358"/>
          </a:xfrm>
          <a:prstGeom prst="rect">
            <a:avLst/>
          </a:prstGeom>
        </p:spPr>
      </p:pic>
      <p:pic>
        <p:nvPicPr>
          <p:cNvPr id="7" name="Picture 6" descr="A picture containing text, gauge, device&#10;&#10;Description automatically generated">
            <a:extLst>
              <a:ext uri="{FF2B5EF4-FFF2-40B4-BE49-F238E27FC236}">
                <a16:creationId xmlns:a16="http://schemas.microsoft.com/office/drawing/2014/main" id="{95B6FABC-0EA4-A342-AED4-E26582D4B3FA}"/>
              </a:ext>
            </a:extLst>
          </p:cNvPr>
          <p:cNvPicPr>
            <a:picLocks noChangeAspect="1"/>
          </p:cNvPicPr>
          <p:nvPr/>
        </p:nvPicPr>
        <p:blipFill>
          <a:blip r:embed="rId3"/>
          <a:stretch>
            <a:fillRect/>
          </a:stretch>
        </p:blipFill>
        <p:spPr>
          <a:xfrm>
            <a:off x="2801735" y="2668553"/>
            <a:ext cx="2147304" cy="3546332"/>
          </a:xfrm>
          <a:prstGeom prst="rect">
            <a:avLst/>
          </a:prstGeom>
        </p:spPr>
      </p:pic>
    </p:spTree>
    <p:extLst>
      <p:ext uri="{BB962C8B-B14F-4D97-AF65-F5344CB8AC3E}">
        <p14:creationId xmlns:p14="http://schemas.microsoft.com/office/powerpoint/2010/main" val="1337550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E732-B767-4380-B872-7AFC4863BD00}"/>
              </a:ext>
            </a:extLst>
          </p:cNvPr>
          <p:cNvSpPr>
            <a:spLocks noGrp="1"/>
          </p:cNvSpPr>
          <p:nvPr>
            <p:ph type="title"/>
          </p:nvPr>
        </p:nvSpPr>
        <p:spPr>
          <a:xfrm>
            <a:off x="605017" y="365125"/>
            <a:ext cx="10748783" cy="1325563"/>
          </a:xfrm>
        </p:spPr>
        <p:txBody>
          <a:bodyPr/>
          <a:lstStyle/>
          <a:p>
            <a:r>
              <a:rPr lang="en-US" dirty="0">
                <a:latin typeface="+mn-lt"/>
              </a:rPr>
              <a:t>Light sensing: Resistive (Photocell)</a:t>
            </a:r>
          </a:p>
        </p:txBody>
      </p:sp>
      <p:sp>
        <p:nvSpPr>
          <p:cNvPr id="3" name="Content Placeholder 2">
            <a:extLst>
              <a:ext uri="{FF2B5EF4-FFF2-40B4-BE49-F238E27FC236}">
                <a16:creationId xmlns:a16="http://schemas.microsoft.com/office/drawing/2014/main" id="{BBC04D30-50BC-42FD-AEF9-78CB599D502E}"/>
              </a:ext>
            </a:extLst>
          </p:cNvPr>
          <p:cNvSpPr>
            <a:spLocks noGrp="1"/>
          </p:cNvSpPr>
          <p:nvPr>
            <p:ph idx="1"/>
          </p:nvPr>
        </p:nvSpPr>
        <p:spPr>
          <a:xfrm>
            <a:off x="491706" y="1509712"/>
            <a:ext cx="7937274" cy="5029200"/>
          </a:xfrm>
        </p:spPr>
        <p:txBody>
          <a:bodyPr/>
          <a:lstStyle/>
          <a:p>
            <a:r>
              <a:rPr lang="en-US" b="1" dirty="0">
                <a:latin typeface="+mj-lt"/>
              </a:rPr>
              <a:t>Photocell</a:t>
            </a:r>
            <a:r>
              <a:rPr lang="en-US" dirty="0">
                <a:latin typeface="+mj-lt"/>
              </a:rPr>
              <a:t> changes resistance with light (non-linear)</a:t>
            </a:r>
            <a:endParaRPr lang="en-US" b="1" dirty="0">
              <a:latin typeface="+mj-lt"/>
            </a:endParaRPr>
          </a:p>
        </p:txBody>
      </p:sp>
      <p:sp>
        <p:nvSpPr>
          <p:cNvPr id="4" name="Slide Number Placeholder 3">
            <a:extLst>
              <a:ext uri="{FF2B5EF4-FFF2-40B4-BE49-F238E27FC236}">
                <a16:creationId xmlns:a16="http://schemas.microsoft.com/office/drawing/2014/main" id="{75225905-EC27-4467-B933-17C0D4A42B72}"/>
              </a:ext>
            </a:extLst>
          </p:cNvPr>
          <p:cNvSpPr>
            <a:spLocks noGrp="1"/>
          </p:cNvSpPr>
          <p:nvPr>
            <p:ph type="sldNum" sz="quarter" idx="12"/>
          </p:nvPr>
        </p:nvSpPr>
        <p:spPr/>
        <p:txBody>
          <a:bodyPr/>
          <a:lstStyle/>
          <a:p>
            <a:fld id="{0778C724-3839-4D76-A707-B4C23905D055}" type="slidenum">
              <a:rPr lang="en-US" smtClean="0"/>
              <a:t>54</a:t>
            </a:fld>
            <a:endParaRPr lang="en-US"/>
          </a:p>
        </p:txBody>
      </p:sp>
      <p:pic>
        <p:nvPicPr>
          <p:cNvPr id="6" name="Picture 5">
            <a:extLst>
              <a:ext uri="{FF2B5EF4-FFF2-40B4-BE49-F238E27FC236}">
                <a16:creationId xmlns:a16="http://schemas.microsoft.com/office/drawing/2014/main" id="{B6DE292F-EBBB-4027-B23B-5F7AF2DB7C95}"/>
              </a:ext>
            </a:extLst>
          </p:cNvPr>
          <p:cNvPicPr>
            <a:picLocks noChangeAspect="1"/>
          </p:cNvPicPr>
          <p:nvPr/>
        </p:nvPicPr>
        <p:blipFill>
          <a:blip r:embed="rId2"/>
          <a:stretch>
            <a:fillRect/>
          </a:stretch>
        </p:blipFill>
        <p:spPr>
          <a:xfrm>
            <a:off x="838200" y="2412670"/>
            <a:ext cx="6568713" cy="3678834"/>
          </a:xfrm>
          <a:prstGeom prst="rect">
            <a:avLst/>
          </a:prstGeom>
        </p:spPr>
      </p:pic>
      <p:pic>
        <p:nvPicPr>
          <p:cNvPr id="10244" name="Picture 4">
            <a:extLst>
              <a:ext uri="{FF2B5EF4-FFF2-40B4-BE49-F238E27FC236}">
                <a16:creationId xmlns:a16="http://schemas.microsoft.com/office/drawing/2014/main" id="{D39BA651-1890-43C3-865D-0919225950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42559" y="2258889"/>
            <a:ext cx="3410491" cy="2272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5B4C2C-AB17-4327-A79F-5265967F4E01}"/>
              </a:ext>
            </a:extLst>
          </p:cNvPr>
          <p:cNvSpPr txBox="1"/>
          <p:nvPr/>
        </p:nvSpPr>
        <p:spPr>
          <a:xfrm>
            <a:off x="8610600" y="4931932"/>
            <a:ext cx="2848518"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10 </a:t>
            </a:r>
            <a:r>
              <a:rPr lang="en-US" sz="2400" dirty="0" err="1"/>
              <a:t>kΩ</a:t>
            </a:r>
            <a:r>
              <a:rPr lang="en-US" sz="2400" dirty="0"/>
              <a:t> when dark</a:t>
            </a:r>
          </a:p>
          <a:p>
            <a:pPr marL="285750" indent="-285750">
              <a:buFont typeface="Arial" panose="020B0604020202020204" pitchFamily="34" charset="0"/>
              <a:buChar char="•"/>
            </a:pPr>
            <a:r>
              <a:rPr lang="en-US" sz="2400" dirty="0"/>
              <a:t>1 </a:t>
            </a:r>
            <a:r>
              <a:rPr lang="en-US" sz="2400" dirty="0" err="1"/>
              <a:t>kΩ</a:t>
            </a:r>
            <a:r>
              <a:rPr lang="en-US" sz="2400" dirty="0"/>
              <a:t> when light</a:t>
            </a:r>
          </a:p>
        </p:txBody>
      </p:sp>
    </p:spTree>
    <p:extLst>
      <p:ext uri="{BB962C8B-B14F-4D97-AF65-F5344CB8AC3E}">
        <p14:creationId xmlns:p14="http://schemas.microsoft.com/office/powerpoint/2010/main" val="1700024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a:xfrm>
            <a:off x="607595" y="136525"/>
            <a:ext cx="10515600" cy="1325563"/>
          </a:xfrm>
        </p:spPr>
        <p:txBody>
          <a:bodyPr/>
          <a:lstStyle/>
          <a:p>
            <a:r>
              <a:rPr lang="en-US" dirty="0">
                <a:latin typeface="+mn-lt"/>
              </a:rPr>
              <a:t>Light sensing: Photodiodes</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a:xfrm>
            <a:off x="665480" y="1462088"/>
            <a:ext cx="11070466" cy="5029200"/>
          </a:xfrm>
        </p:spPr>
        <p:txBody>
          <a:bodyPr>
            <a:normAutofit/>
          </a:bodyPr>
          <a:lstStyle/>
          <a:p>
            <a:r>
              <a:rPr lang="en-US" dirty="0">
                <a:latin typeface="+mj-lt"/>
              </a:rPr>
              <a:t>Most common type of light sensing mechanism</a:t>
            </a:r>
          </a:p>
          <a:p>
            <a:r>
              <a:rPr lang="en-US" dirty="0">
                <a:latin typeface="+mj-lt"/>
              </a:rPr>
              <a:t>When voltage is applied in reverse to an ideal diode, no current flows</a:t>
            </a:r>
          </a:p>
          <a:p>
            <a:r>
              <a:rPr lang="en-US" dirty="0">
                <a:latin typeface="+mj-lt"/>
              </a:rPr>
              <a:t>But some small amount of current leaks for real-world photo diodes</a:t>
            </a:r>
          </a:p>
          <a:p>
            <a:pPr lvl="1"/>
            <a:r>
              <a:rPr lang="en-US" dirty="0">
                <a:solidFill>
                  <a:srgbClr val="FF0000"/>
                </a:solidFill>
                <a:latin typeface="+mj-lt"/>
              </a:rPr>
              <a:t>Proportional to light levels!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11266" name="Picture 2" descr="photodiode">
            <a:extLst>
              <a:ext uri="{FF2B5EF4-FFF2-40B4-BE49-F238E27FC236}">
                <a16:creationId xmlns:a16="http://schemas.microsoft.com/office/drawing/2014/main" id="{B05E38BA-1ED4-42FA-B089-A5BBC0353BC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68540" y="3165654"/>
            <a:ext cx="3625236" cy="337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975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a:xfrm>
            <a:off x="607595" y="136525"/>
            <a:ext cx="10515600" cy="1325563"/>
          </a:xfrm>
        </p:spPr>
        <p:txBody>
          <a:bodyPr/>
          <a:lstStyle/>
          <a:p>
            <a:r>
              <a:rPr lang="en-US" dirty="0">
                <a:latin typeface="+mn-lt"/>
              </a:rPr>
              <a:t>Light sensing: LEDs?</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a:xfrm>
            <a:off x="665480" y="1462088"/>
            <a:ext cx="11070466" cy="5029200"/>
          </a:xfrm>
        </p:spPr>
        <p:txBody>
          <a:bodyPr>
            <a:normAutofit/>
          </a:bodyPr>
          <a:lstStyle/>
          <a:p>
            <a:r>
              <a:rPr lang="en-US" dirty="0">
                <a:latin typeface="+mj-lt"/>
              </a:rPr>
              <a:t>LEDs can be used as (crappy) photodiodes as well!</a:t>
            </a:r>
          </a:p>
          <a:p>
            <a:pPr lvl="1"/>
            <a:r>
              <a:rPr lang="en-US" dirty="0">
                <a:latin typeface="+mj-lt"/>
              </a:rPr>
              <a:t>Apply reverse voltage</a:t>
            </a:r>
          </a:p>
          <a:p>
            <a:pPr lvl="1"/>
            <a:r>
              <a:rPr lang="en-US" dirty="0">
                <a:latin typeface="+mj-lt"/>
              </a:rPr>
              <a:t>Read in leak current as voltage across a resistor using ADC</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5" name="Online Media 4" descr="Using LEDs as Light Sensors">
            <a:hlinkClick r:id="" action="ppaction://media"/>
            <a:extLst>
              <a:ext uri="{FF2B5EF4-FFF2-40B4-BE49-F238E27FC236}">
                <a16:creationId xmlns:a16="http://schemas.microsoft.com/office/drawing/2014/main" id="{D133AD83-FB42-E1C9-7FEC-B88A20A091F6}"/>
              </a:ext>
            </a:extLst>
          </p:cNvPr>
          <p:cNvPicPr>
            <a:picLocks noRot="1" noChangeAspect="1"/>
          </p:cNvPicPr>
          <p:nvPr>
            <a:videoFile r:link="rId1"/>
          </p:nvPr>
        </p:nvPicPr>
        <p:blipFill>
          <a:blip r:embed="rId3"/>
          <a:stretch>
            <a:fillRect/>
          </a:stretch>
        </p:blipFill>
        <p:spPr>
          <a:xfrm>
            <a:off x="3178843" y="3076575"/>
            <a:ext cx="6043740" cy="3414713"/>
          </a:xfrm>
          <a:prstGeom prst="rect">
            <a:avLst/>
          </a:prstGeom>
        </p:spPr>
      </p:pic>
    </p:spTree>
    <p:extLst>
      <p:ext uri="{BB962C8B-B14F-4D97-AF65-F5344CB8AC3E}">
        <p14:creationId xmlns:p14="http://schemas.microsoft.com/office/powerpoint/2010/main" val="118292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368" y="365125"/>
            <a:ext cx="11368216" cy="1325563"/>
          </a:xfrm>
        </p:spPr>
        <p:txBody>
          <a:bodyPr/>
          <a:lstStyle/>
          <a:p>
            <a:r>
              <a:rPr lang="en-US" dirty="0">
                <a:latin typeface="+mn-lt"/>
              </a:rPr>
              <a:t>Light sensing mechanisms are energy expensive</a:t>
            </a:r>
          </a:p>
        </p:txBody>
      </p:sp>
      <p:sp>
        <p:nvSpPr>
          <p:cNvPr id="3" name="Content Placeholder 2"/>
          <p:cNvSpPr>
            <a:spLocks noGrp="1"/>
          </p:cNvSpPr>
          <p:nvPr>
            <p:ph idx="1"/>
          </p:nvPr>
        </p:nvSpPr>
        <p:spPr>
          <a:xfrm>
            <a:off x="609600" y="1690688"/>
            <a:ext cx="10515600" cy="4730296"/>
          </a:xfrm>
        </p:spPr>
        <p:txBody>
          <a:bodyPr>
            <a:normAutofit/>
          </a:bodyPr>
          <a:lstStyle/>
          <a:p>
            <a:r>
              <a:rPr lang="en-US" dirty="0">
                <a:latin typeface="+mj-lt"/>
              </a:rPr>
              <a:t>Energy expensive light sensing mechanism (</a:t>
            </a:r>
            <a:r>
              <a:rPr lang="en-US" dirty="0" err="1">
                <a:latin typeface="+mj-lt"/>
              </a:rPr>
              <a:t>mWs</a:t>
            </a:r>
            <a:r>
              <a:rPr lang="en-US" dirty="0">
                <a:latin typeface="+mj-lt"/>
              </a:rPr>
              <a:t>)	</a:t>
            </a:r>
          </a:p>
          <a:p>
            <a:pPr lvl="1"/>
            <a:r>
              <a:rPr lang="en-US" dirty="0">
                <a:latin typeface="+mj-lt"/>
              </a:rPr>
              <a:t>Photodiodes coupled with an amplifier</a:t>
            </a:r>
          </a:p>
          <a:p>
            <a:pPr lvl="1"/>
            <a:r>
              <a:rPr lang="en-US" dirty="0">
                <a:latin typeface="+mj-lt"/>
              </a:rPr>
              <a:t>Analog to digital converters (ADCs)</a:t>
            </a:r>
          </a:p>
          <a:p>
            <a:pPr lvl="1"/>
            <a:r>
              <a:rPr lang="en-US" dirty="0">
                <a:latin typeface="+mj-lt"/>
              </a:rPr>
              <a:t>Computational blocks </a:t>
            </a:r>
            <a:r>
              <a:rPr lang="mr-IN" dirty="0">
                <a:latin typeface="+mj-lt"/>
              </a:rPr>
              <a:t>–</a:t>
            </a:r>
            <a:r>
              <a:rPr lang="en-US" dirty="0">
                <a:latin typeface="+mj-lt"/>
              </a:rPr>
              <a:t> MCU/FPGA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404913F-DF0B-FF42-954B-082342E2B409}" type="slidenum">
              <a:rPr lang="en-US" smtClean="0"/>
              <a:t>57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006" y="3677240"/>
            <a:ext cx="10058400" cy="2476956"/>
          </a:xfrm>
          <a:prstGeom prst="rect">
            <a:avLst/>
          </a:prstGeom>
        </p:spPr>
      </p:pic>
    </p:spTree>
    <p:extLst>
      <p:ext uri="{BB962C8B-B14F-4D97-AF65-F5344CB8AC3E}">
        <p14:creationId xmlns:p14="http://schemas.microsoft.com/office/powerpoint/2010/main" val="1565484480"/>
      </p:ext>
    </p:extLst>
  </p:cSld>
  <p:clrMapOvr>
    <a:masterClrMapping/>
  </p:clrMapOvr>
  <mc:AlternateContent xmlns:mc="http://schemas.openxmlformats.org/markup-compatibility/2006" xmlns:p14="http://schemas.microsoft.com/office/powerpoint/2010/main">
    <mc:Choice Requires="p14">
      <p:transition spd="slow" p14:dur="2000" advTm="17850"/>
    </mc:Choice>
    <mc:Fallback xmlns="">
      <p:transition spd="slow" advTm="1785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Battery-free Visible Light Sensing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2289" y="2682239"/>
            <a:ext cx="10247421" cy="2363720"/>
          </a:xfrm>
        </p:spPr>
      </p:pic>
      <p:sp>
        <p:nvSpPr>
          <p:cNvPr id="3" name="Slide Number Placeholder 2"/>
          <p:cNvSpPr>
            <a:spLocks noGrp="1"/>
          </p:cNvSpPr>
          <p:nvPr>
            <p:ph type="sldNum" sz="quarter" idx="12"/>
          </p:nvPr>
        </p:nvSpPr>
        <p:spPr/>
        <p:txBody>
          <a:bodyPr/>
          <a:lstStyle/>
          <a:p>
            <a:fld id="{B404913F-DF0B-FF42-954B-082342E2B409}" type="slidenum">
              <a:rPr lang="en-US" smtClean="0"/>
              <a:t>58</a:t>
            </a:fld>
            <a:endParaRPr lang="en-US"/>
          </a:p>
        </p:txBody>
      </p:sp>
    </p:spTree>
    <p:extLst>
      <p:ext uri="{BB962C8B-B14F-4D97-AF65-F5344CB8AC3E}">
        <p14:creationId xmlns:p14="http://schemas.microsoft.com/office/powerpoint/2010/main" val="367854095"/>
      </p:ext>
    </p:extLst>
  </p:cSld>
  <p:clrMapOvr>
    <a:masterClrMapping/>
  </p:clrMapOvr>
  <mc:AlternateContent xmlns:mc="http://schemas.openxmlformats.org/markup-compatibility/2006" xmlns:p14="http://schemas.microsoft.com/office/powerpoint/2010/main">
    <mc:Choice Requires="p14">
      <p:transition spd="slow" p14:dur="2000" advTm="24275"/>
    </mc:Choice>
    <mc:Fallback xmlns="">
      <p:transition spd="slow" advTm="2427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018F1A6C-2EEE-47A2-A3D3-C0260B1DE0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946" y="1757764"/>
            <a:ext cx="9654309" cy="3973314"/>
          </a:xfrm>
        </p:spPr>
      </p:pic>
      <p:sp>
        <p:nvSpPr>
          <p:cNvPr id="6" name="Title 1"/>
          <p:cNvSpPr>
            <a:spLocks noGrp="1"/>
          </p:cNvSpPr>
          <p:nvPr>
            <p:ph type="title"/>
          </p:nvPr>
        </p:nvSpPr>
        <p:spPr>
          <a:xfrm>
            <a:off x="838200" y="365125"/>
            <a:ext cx="10515600" cy="1325563"/>
          </a:xfrm>
        </p:spPr>
        <p:txBody>
          <a:bodyPr/>
          <a:lstStyle/>
          <a:p>
            <a:r>
              <a:rPr lang="en-US" dirty="0">
                <a:latin typeface="+mn-lt"/>
              </a:rPr>
              <a:t>Visible Light Marker Schematic</a:t>
            </a:r>
          </a:p>
        </p:txBody>
      </p:sp>
      <p:sp>
        <p:nvSpPr>
          <p:cNvPr id="2" name="TextBox 1"/>
          <p:cNvSpPr txBox="1"/>
          <p:nvPr/>
        </p:nvSpPr>
        <p:spPr>
          <a:xfrm>
            <a:off x="1179946" y="5731078"/>
            <a:ext cx="1387928" cy="369332"/>
          </a:xfrm>
          <a:prstGeom prst="rect">
            <a:avLst/>
          </a:prstGeom>
          <a:noFill/>
        </p:spPr>
        <p:txBody>
          <a:bodyPr wrap="square" rtlCol="0">
            <a:spAutoFit/>
          </a:bodyPr>
          <a:lstStyle/>
          <a:p>
            <a:r>
              <a:rPr lang="en-US" dirty="0">
                <a:solidFill>
                  <a:srgbClr val="FF0000"/>
                </a:solidFill>
              </a:rPr>
              <a:t>Light sensing</a:t>
            </a:r>
          </a:p>
        </p:txBody>
      </p:sp>
      <p:sp>
        <p:nvSpPr>
          <p:cNvPr id="7" name="TextBox 6"/>
          <p:cNvSpPr txBox="1"/>
          <p:nvPr/>
        </p:nvSpPr>
        <p:spPr>
          <a:xfrm>
            <a:off x="3751686" y="5731078"/>
            <a:ext cx="1514277" cy="369332"/>
          </a:xfrm>
          <a:prstGeom prst="rect">
            <a:avLst/>
          </a:prstGeom>
          <a:noFill/>
        </p:spPr>
        <p:txBody>
          <a:bodyPr wrap="square" rtlCol="0">
            <a:spAutoFit/>
          </a:bodyPr>
          <a:lstStyle/>
          <a:p>
            <a:r>
              <a:rPr lang="en-US" dirty="0" err="1">
                <a:solidFill>
                  <a:srgbClr val="FF0000"/>
                </a:solidFill>
              </a:rPr>
              <a:t>Digitisation</a:t>
            </a:r>
            <a:endParaRPr lang="en-US" dirty="0">
              <a:solidFill>
                <a:srgbClr val="FF0000"/>
              </a:solidFill>
            </a:endParaRPr>
          </a:p>
        </p:txBody>
      </p:sp>
      <p:sp>
        <p:nvSpPr>
          <p:cNvPr id="8" name="TextBox 7"/>
          <p:cNvSpPr txBox="1"/>
          <p:nvPr/>
        </p:nvSpPr>
        <p:spPr>
          <a:xfrm>
            <a:off x="7176644" y="5731078"/>
            <a:ext cx="3657611" cy="369332"/>
          </a:xfrm>
          <a:prstGeom prst="rect">
            <a:avLst/>
          </a:prstGeom>
          <a:noFill/>
        </p:spPr>
        <p:txBody>
          <a:bodyPr wrap="square" rtlCol="0">
            <a:spAutoFit/>
          </a:bodyPr>
          <a:lstStyle/>
          <a:p>
            <a:r>
              <a:rPr lang="en-US">
                <a:solidFill>
                  <a:srgbClr val="FF0000"/>
                </a:solidFill>
              </a:rPr>
              <a:t>Communication without processing</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404913F-DF0B-FF42-954B-082342E2B409}" type="slidenum">
              <a:rPr lang="en-US" smtClean="0"/>
              <a:t>59</a:t>
            </a:fld>
            <a:endParaRPr lang="en-US"/>
          </a:p>
        </p:txBody>
      </p:sp>
    </p:spTree>
    <p:extLst>
      <p:ext uri="{BB962C8B-B14F-4D97-AF65-F5344CB8AC3E}">
        <p14:creationId xmlns:p14="http://schemas.microsoft.com/office/powerpoint/2010/main" val="1435627626"/>
      </p:ext>
    </p:extLst>
  </p:cSld>
  <p:clrMapOvr>
    <a:masterClrMapping/>
  </p:clrMapOvr>
  <mc:AlternateContent xmlns:mc="http://schemas.openxmlformats.org/markup-compatibility/2006" xmlns:p14="http://schemas.microsoft.com/office/powerpoint/2010/main">
    <mc:Choice Requires="p14">
      <p:transition spd="slow" p14:dur="2000" advTm="28677"/>
    </mc:Choice>
    <mc:Fallback xmlns="">
      <p:transition spd="slow" advTm="2867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Low-power transmission mechanisms</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2"/>
            <a:ext cx="10515600" cy="5105359"/>
          </a:xfrm>
        </p:spPr>
        <p:txBody>
          <a:bodyPr/>
          <a:lstStyle/>
          <a:p>
            <a:r>
              <a:rPr lang="en-US" dirty="0">
                <a:latin typeface="+mj-lt"/>
              </a:rPr>
              <a:t>Carrier signal generation is power consuming</a:t>
            </a:r>
          </a:p>
          <a:p>
            <a:r>
              <a:rPr lang="en-US" dirty="0">
                <a:latin typeface="+mj-lt"/>
              </a:rPr>
              <a:t>Radios are power consuming compared to sensing/processing</a:t>
            </a:r>
          </a:p>
          <a:p>
            <a:pPr marL="0" indent="0">
              <a:buNone/>
            </a:pPr>
            <a:endParaRPr lang="en-US" dirty="0">
              <a:latin typeface="+mj-lt"/>
            </a:endParaRPr>
          </a:p>
          <a:p>
            <a:endParaRPr lang="en-US" dirty="0">
              <a:latin typeface="+mj-lt"/>
            </a:endParaRPr>
          </a:p>
          <a:p>
            <a:endParaRPr lang="en-US" dirty="0">
              <a:latin typeface="+mj-lt"/>
            </a:endParaRPr>
          </a:p>
          <a:p>
            <a:endParaRPr lang="en-US" dirty="0">
              <a:latin typeface="+mj-lt"/>
            </a:endParaRPr>
          </a:p>
          <a:p>
            <a:r>
              <a:rPr lang="en-US" b="1" dirty="0">
                <a:latin typeface="+mj-lt"/>
              </a:rPr>
              <a:t>Solution</a:t>
            </a:r>
            <a:r>
              <a:rPr lang="en-US" dirty="0">
                <a:latin typeface="+mj-lt"/>
              </a:rPr>
              <a:t>: Do not generate carrier signal</a:t>
            </a:r>
          </a:p>
          <a:p>
            <a:pPr lvl="1"/>
            <a:r>
              <a:rPr lang="en-US" dirty="0">
                <a:latin typeface="+mj-lt"/>
              </a:rPr>
              <a:t>Use existing signal transmitted by a near by device, or already “in-air”</a:t>
            </a:r>
          </a:p>
          <a:p>
            <a:pPr lvl="1"/>
            <a:r>
              <a:rPr lang="en-US" dirty="0">
                <a:latin typeface="+mj-lt"/>
              </a:rPr>
              <a:t>Can also harvest the same signal to power IoT device</a:t>
            </a:r>
          </a:p>
          <a:p>
            <a:r>
              <a:rPr lang="en-US" dirty="0">
                <a:latin typeface="+mj-lt"/>
              </a:rPr>
              <a:t>Two versions: backscatter and inductive coupling</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6</a:t>
            </a:fld>
            <a:endParaRPr lang="en-US"/>
          </a:p>
        </p:txBody>
      </p:sp>
      <p:pic>
        <p:nvPicPr>
          <p:cNvPr id="36" name="Picture 35" descr="Diagram&#10;&#10;Description automatically generated">
            <a:extLst>
              <a:ext uri="{FF2B5EF4-FFF2-40B4-BE49-F238E27FC236}">
                <a16:creationId xmlns:a16="http://schemas.microsoft.com/office/drawing/2014/main" id="{6ED0F455-39BA-EB1A-BEE7-3FEF952E1C70}"/>
              </a:ext>
            </a:extLst>
          </p:cNvPr>
          <p:cNvPicPr>
            <a:picLocks noChangeAspect="1"/>
          </p:cNvPicPr>
          <p:nvPr/>
        </p:nvPicPr>
        <p:blipFill>
          <a:blip r:embed="rId2"/>
          <a:stretch>
            <a:fillRect/>
          </a:stretch>
        </p:blipFill>
        <p:spPr>
          <a:xfrm>
            <a:off x="1159373" y="2581381"/>
            <a:ext cx="9346031" cy="1695238"/>
          </a:xfrm>
          <a:prstGeom prst="rect">
            <a:avLst/>
          </a:prstGeom>
        </p:spPr>
      </p:pic>
    </p:spTree>
    <p:extLst>
      <p:ext uri="{BB962C8B-B14F-4D97-AF65-F5344CB8AC3E}">
        <p14:creationId xmlns:p14="http://schemas.microsoft.com/office/powerpoint/2010/main" val="10912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Solar cell for passive Visible Light Sensing</a:t>
            </a:r>
          </a:p>
        </p:txBody>
      </p:sp>
      <p:sp>
        <p:nvSpPr>
          <p:cNvPr id="3" name="Content Placeholder 2"/>
          <p:cNvSpPr>
            <a:spLocks noGrp="1"/>
          </p:cNvSpPr>
          <p:nvPr>
            <p:ph idx="1"/>
          </p:nvPr>
        </p:nvSpPr>
        <p:spPr>
          <a:xfrm>
            <a:off x="758300" y="1588463"/>
            <a:ext cx="10515600" cy="4351338"/>
          </a:xfrm>
        </p:spPr>
        <p:txBody>
          <a:bodyPr/>
          <a:lstStyle/>
          <a:p>
            <a:r>
              <a:rPr lang="en-US" dirty="0">
                <a:latin typeface="+mj-lt"/>
              </a:rPr>
              <a:t>Solar cells passive requires no external power</a:t>
            </a:r>
          </a:p>
          <a:p>
            <a:pPr lvl="1"/>
            <a:r>
              <a:rPr lang="en-US" dirty="0">
                <a:solidFill>
                  <a:srgbClr val="FF0000"/>
                </a:solidFill>
                <a:latin typeface="+mj-lt"/>
              </a:rPr>
              <a:t>Eliminates energy expensive photodiodes and amplifiers</a:t>
            </a:r>
          </a:p>
          <a:p>
            <a:r>
              <a:rPr lang="en-US" dirty="0">
                <a:latin typeface="+mj-lt"/>
              </a:rPr>
              <a:t>Enables energy harvesting to support battery-free operations </a:t>
            </a:r>
          </a:p>
          <a:p>
            <a:r>
              <a:rPr lang="en-US" dirty="0">
                <a:latin typeface="+mj-lt"/>
              </a:rPr>
              <a:t>Operate under diverse light conditions (100 lux to 80k lux )</a:t>
            </a:r>
          </a:p>
          <a:p>
            <a:r>
              <a:rPr lang="en-US" dirty="0">
                <a:latin typeface="+mj-lt"/>
              </a:rPr>
              <a:t>Reduces energy consumed for sensing to zero!</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932" y="3764132"/>
            <a:ext cx="3093868" cy="3093868"/>
          </a:xfrm>
          <a:prstGeom prst="rect">
            <a:avLst/>
          </a:prstGeom>
        </p:spPr>
      </p:pic>
      <p:sp>
        <p:nvSpPr>
          <p:cNvPr id="7" name="Slide Number Placeholder 6"/>
          <p:cNvSpPr>
            <a:spLocks noGrp="1"/>
          </p:cNvSpPr>
          <p:nvPr>
            <p:ph type="sldNum" sz="quarter" idx="12"/>
          </p:nvPr>
        </p:nvSpPr>
        <p:spPr/>
        <p:txBody>
          <a:bodyPr/>
          <a:lstStyle/>
          <a:p>
            <a:fld id="{B404913F-DF0B-FF42-954B-082342E2B409}" type="slidenum">
              <a:rPr lang="en-US" smtClean="0"/>
              <a:t>60</a:t>
            </a:fld>
            <a:endParaRPr lang="en-US"/>
          </a:p>
        </p:txBody>
      </p:sp>
    </p:spTree>
    <p:extLst>
      <p:ext uri="{BB962C8B-B14F-4D97-AF65-F5344CB8AC3E}">
        <p14:creationId xmlns:p14="http://schemas.microsoft.com/office/powerpoint/2010/main" val="1424912302"/>
      </p:ext>
    </p:extLst>
  </p:cSld>
  <p:clrMapOvr>
    <a:masterClrMapping/>
  </p:clrMapOvr>
  <mc:AlternateContent xmlns:mc="http://schemas.openxmlformats.org/markup-compatibility/2006" xmlns:p14="http://schemas.microsoft.com/office/powerpoint/2010/main">
    <mc:Choice Requires="p14">
      <p:transition spd="slow" p14:dur="2000" advTm="43129"/>
    </mc:Choice>
    <mc:Fallback xmlns="">
      <p:transition spd="slow" advTm="43129"/>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Selecting solar cell for visible light sensing</a:t>
            </a:r>
          </a:p>
        </p:txBody>
      </p:sp>
      <p:sp>
        <p:nvSpPr>
          <p:cNvPr id="3" name="Content Placeholder 2"/>
          <p:cNvSpPr>
            <a:spLocks noGrp="1"/>
          </p:cNvSpPr>
          <p:nvPr>
            <p:ph idx="1"/>
          </p:nvPr>
        </p:nvSpPr>
        <p:spPr/>
        <p:txBody>
          <a:bodyPr/>
          <a:lstStyle/>
          <a:p>
            <a:r>
              <a:rPr lang="en-US" dirty="0"/>
              <a:t>Cast shadow on different types solar cell</a:t>
            </a:r>
          </a:p>
          <a:p>
            <a:r>
              <a:rPr lang="en-US" dirty="0"/>
              <a:t>Indoor light level : 200 lx</a:t>
            </a:r>
          </a:p>
          <a:p>
            <a:r>
              <a:rPr lang="en-US" dirty="0"/>
              <a:t>Shadow causes significant change in SNR for all solar cells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730" y="3723205"/>
            <a:ext cx="6782539" cy="2543452"/>
          </a:xfrm>
          <a:prstGeom prst="rect">
            <a:avLst/>
          </a:prstGeom>
        </p:spPr>
      </p:pic>
      <p:sp>
        <p:nvSpPr>
          <p:cNvPr id="5" name="TextBox 4"/>
          <p:cNvSpPr txBox="1"/>
          <p:nvPr/>
        </p:nvSpPr>
        <p:spPr>
          <a:xfrm>
            <a:off x="3494142" y="6138802"/>
            <a:ext cx="5203714" cy="400110"/>
          </a:xfrm>
          <a:prstGeom prst="rect">
            <a:avLst/>
          </a:prstGeom>
          <a:noFill/>
        </p:spPr>
        <p:txBody>
          <a:bodyPr wrap="square" rtlCol="0">
            <a:spAutoFit/>
          </a:bodyPr>
          <a:lstStyle/>
          <a:p>
            <a:r>
              <a:rPr lang="en-US" sz="2000" dirty="0"/>
              <a:t>Significant change in SNR in presence of shadow</a:t>
            </a:r>
          </a:p>
        </p:txBody>
      </p:sp>
      <p:sp>
        <p:nvSpPr>
          <p:cNvPr id="6" name="Slide Number Placeholder 5"/>
          <p:cNvSpPr>
            <a:spLocks noGrp="1"/>
          </p:cNvSpPr>
          <p:nvPr>
            <p:ph type="sldNum" sz="quarter" idx="12"/>
          </p:nvPr>
        </p:nvSpPr>
        <p:spPr/>
        <p:txBody>
          <a:bodyPr/>
          <a:lstStyle/>
          <a:p>
            <a:fld id="{B404913F-DF0B-FF42-954B-082342E2B409}" type="slidenum">
              <a:rPr lang="en-US" smtClean="0"/>
              <a:t>61</a:t>
            </a:fld>
            <a:endParaRPr lang="en-US"/>
          </a:p>
        </p:txBody>
      </p:sp>
    </p:spTree>
    <p:extLst>
      <p:ext uri="{BB962C8B-B14F-4D97-AF65-F5344CB8AC3E}">
        <p14:creationId xmlns:p14="http://schemas.microsoft.com/office/powerpoint/2010/main" val="1749419069"/>
      </p:ext>
    </p:extLst>
  </p:cSld>
  <p:clrMapOvr>
    <a:masterClrMapping/>
  </p:clrMapOvr>
  <mc:AlternateContent xmlns:mc="http://schemas.openxmlformats.org/markup-compatibility/2006" xmlns:p14="http://schemas.microsoft.com/office/powerpoint/2010/main">
    <mc:Choice Requires="p14">
      <p:transition spd="slow" p14:dur="2000" advTm="53146"/>
    </mc:Choice>
    <mc:Fallback xmlns="">
      <p:transition spd="slow" advTm="5314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Digitizing at µ</a:t>
            </a:r>
            <a:r>
              <a:rPr lang="en-US" dirty="0" err="1">
                <a:latin typeface="+mn-lt"/>
              </a:rPr>
              <a:t>Ws</a:t>
            </a:r>
            <a:r>
              <a:rPr lang="en-US" dirty="0">
                <a:latin typeface="+mn-lt"/>
              </a:rPr>
              <a:t> of power</a:t>
            </a:r>
          </a:p>
        </p:txBody>
      </p:sp>
      <p:sp>
        <p:nvSpPr>
          <p:cNvPr id="3" name="Content Placeholder 2"/>
          <p:cNvSpPr>
            <a:spLocks noGrp="1"/>
          </p:cNvSpPr>
          <p:nvPr>
            <p:ph idx="1"/>
          </p:nvPr>
        </p:nvSpPr>
        <p:spPr/>
        <p:txBody>
          <a:bodyPr/>
          <a:lstStyle/>
          <a:p>
            <a:r>
              <a:rPr lang="en-US" dirty="0"/>
              <a:t>Multibit Analog to digital converters (ADC) are energy expensive</a:t>
            </a:r>
          </a:p>
          <a:p>
            <a:pPr lvl="1"/>
            <a:r>
              <a:rPr lang="en-US" dirty="0"/>
              <a:t>Periodic polling to detect shadow events</a:t>
            </a:r>
          </a:p>
          <a:p>
            <a:pPr lvl="1"/>
            <a:r>
              <a:rPr lang="en-US" dirty="0">
                <a:solidFill>
                  <a:srgbClr val="FF0000"/>
                </a:solidFill>
              </a:rPr>
              <a:t>Many sensing applications do not require such high resolution</a:t>
            </a:r>
          </a:p>
          <a:p>
            <a:pPr lvl="1"/>
            <a:endParaRPr lang="en-US" dirty="0"/>
          </a:p>
          <a:p>
            <a:r>
              <a:rPr lang="en-US" dirty="0"/>
              <a:t>Thresholding circuit acts like 1-bit ADC</a:t>
            </a:r>
          </a:p>
          <a:p>
            <a:pPr lvl="1"/>
            <a:r>
              <a:rPr lang="en-US" dirty="0"/>
              <a:t>No polling required, responds to shadow event</a:t>
            </a:r>
          </a:p>
          <a:p>
            <a:pPr lvl="1"/>
            <a:r>
              <a:rPr lang="en-US" dirty="0"/>
              <a:t>Peak power consumption: 0.5 µW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760" y="4930550"/>
            <a:ext cx="5131443" cy="1608362"/>
          </a:xfrm>
          <a:prstGeom prst="rect">
            <a:avLst/>
          </a:prstGeom>
        </p:spPr>
      </p:pic>
      <p:sp>
        <p:nvSpPr>
          <p:cNvPr id="5" name="Slide Number Placeholder 4"/>
          <p:cNvSpPr>
            <a:spLocks noGrp="1"/>
          </p:cNvSpPr>
          <p:nvPr>
            <p:ph type="sldNum" sz="quarter" idx="12"/>
          </p:nvPr>
        </p:nvSpPr>
        <p:spPr/>
        <p:txBody>
          <a:bodyPr/>
          <a:lstStyle/>
          <a:p>
            <a:fld id="{B404913F-DF0B-FF42-954B-082342E2B409}" type="slidenum">
              <a:rPr lang="en-US" smtClean="0"/>
              <a:t>62</a:t>
            </a:fld>
            <a:endParaRPr lang="en-US"/>
          </a:p>
        </p:txBody>
      </p:sp>
    </p:spTree>
    <p:extLst>
      <p:ext uri="{BB962C8B-B14F-4D97-AF65-F5344CB8AC3E}">
        <p14:creationId xmlns:p14="http://schemas.microsoft.com/office/powerpoint/2010/main" val="1570102591"/>
      </p:ext>
    </p:extLst>
  </p:cSld>
  <p:clrMapOvr>
    <a:masterClrMapping/>
  </p:clrMapOvr>
  <mc:AlternateContent xmlns:mc="http://schemas.openxmlformats.org/markup-compatibility/2006" xmlns:p14="http://schemas.microsoft.com/office/powerpoint/2010/main">
    <mc:Choice Requires="p14">
      <p:transition spd="slow" p14:dur="2000" advTm="80456"/>
    </mc:Choice>
    <mc:Fallback xmlns="">
      <p:transition spd="slow" advTm="8045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C2D65A7A-27F1-4470-9DEA-44810CAB6B36}"/>
                  </a:ext>
                </a:extLst>
              </p:cNvPr>
              <p:cNvGraphicFramePr>
                <a:graphicFrameLocks noGrp="1"/>
              </p:cNvGraphicFramePr>
              <p:nvPr>
                <p:ph idx="1"/>
              </p:nvPr>
            </p:nvGraphicFramePr>
            <p:xfrm>
              <a:off x="838200" y="2010408"/>
              <a:ext cx="10515600" cy="1483360"/>
            </p:xfrm>
            <a:graphic>
              <a:graphicData uri="http://schemas.openxmlformats.org/drawingml/2006/table">
                <a:tbl>
                  <a:tblPr firstRow="1" bandRow="1">
                    <a:tableStyleId>{74C1A8A3-306A-4EB7-A6B1-4F7E0EB9C5D6}</a:tableStyleId>
                  </a:tblPr>
                  <a:tblGrid>
                    <a:gridCol w="5257800">
                      <a:extLst>
                        <a:ext uri="{9D8B030D-6E8A-4147-A177-3AD203B41FA5}">
                          <a16:colId xmlns:a16="http://schemas.microsoft.com/office/drawing/2014/main" val="2125000689"/>
                        </a:ext>
                      </a:extLst>
                    </a:gridCol>
                    <a:gridCol w="5257800">
                      <a:extLst>
                        <a:ext uri="{9D8B030D-6E8A-4147-A177-3AD203B41FA5}">
                          <a16:colId xmlns:a16="http://schemas.microsoft.com/office/drawing/2014/main" val="3651422002"/>
                        </a:ext>
                      </a:extLst>
                    </a:gridCol>
                  </a:tblGrid>
                  <a:tr h="370840">
                    <a:tc>
                      <a:txBody>
                        <a:bodyPr/>
                        <a:lstStyle/>
                        <a:p>
                          <a:r>
                            <a:rPr lang="en-US" dirty="0"/>
                            <a:t>Module</a:t>
                          </a:r>
                        </a:p>
                      </a:txBody>
                      <a:tcPr/>
                    </a:tc>
                    <a:tc>
                      <a:txBody>
                        <a:bodyPr/>
                        <a:lstStyle/>
                        <a:p>
                          <a:r>
                            <a:rPr lang="en-US" dirty="0"/>
                            <a:t>Power consumption</a:t>
                          </a:r>
                        </a:p>
                      </a:txBody>
                      <a:tcPr/>
                    </a:tc>
                    <a:extLst>
                      <a:ext uri="{0D108BD9-81ED-4DB2-BD59-A6C34878D82A}">
                        <a16:rowId xmlns:a16="http://schemas.microsoft.com/office/drawing/2014/main" val="918423421"/>
                      </a:ext>
                    </a:extLst>
                  </a:tr>
                  <a:tr h="370840">
                    <a:tc>
                      <a:txBody>
                        <a:bodyPr/>
                        <a:lstStyle/>
                        <a:p>
                          <a:r>
                            <a:rPr lang="en-US" dirty="0"/>
                            <a:t>Solar cell</a:t>
                          </a:r>
                        </a:p>
                      </a:txBody>
                      <a:tcPr/>
                    </a:tc>
                    <a:tc>
                      <a:txBody>
                        <a:bodyPr/>
                        <a:lstStyle/>
                        <a:p>
                          <a:r>
                            <a:rPr lang="en-US" dirty="0"/>
                            <a:t>0</a:t>
                          </a:r>
                        </a:p>
                      </a:txBody>
                      <a:tcPr/>
                    </a:tc>
                    <a:extLst>
                      <a:ext uri="{0D108BD9-81ED-4DB2-BD59-A6C34878D82A}">
                        <a16:rowId xmlns:a16="http://schemas.microsoft.com/office/drawing/2014/main" val="3885697048"/>
                      </a:ext>
                    </a:extLst>
                  </a:tr>
                  <a:tr h="370840">
                    <a:tc>
                      <a:txBody>
                        <a:bodyPr/>
                        <a:lstStyle/>
                        <a:p>
                          <a:r>
                            <a:rPr lang="en-US" dirty="0"/>
                            <a:t>Thresholding circuit</a:t>
                          </a:r>
                        </a:p>
                      </a:txBody>
                      <a:tcPr/>
                    </a:tc>
                    <a:tc>
                      <a:txBody>
                        <a:bodyPr/>
                        <a:lstStyle/>
                        <a:p>
                          <a:r>
                            <a:rPr lang="en-US" dirty="0"/>
                            <a:t>0.5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𝑊</m:t>
                              </m:r>
                            </m:oMath>
                          </a14:m>
                          <a:endParaRPr lang="en-US" dirty="0"/>
                        </a:p>
                      </a:txBody>
                      <a:tcPr/>
                    </a:tc>
                    <a:extLst>
                      <a:ext uri="{0D108BD9-81ED-4DB2-BD59-A6C34878D82A}">
                        <a16:rowId xmlns:a16="http://schemas.microsoft.com/office/drawing/2014/main" val="2132956753"/>
                      </a:ext>
                    </a:extLst>
                  </a:tr>
                  <a:tr h="370840">
                    <a:tc>
                      <a:txBody>
                        <a:bodyPr/>
                        <a:lstStyle/>
                        <a:p>
                          <a:r>
                            <a:rPr lang="en-US" dirty="0" err="1"/>
                            <a:t>Scatterlight</a:t>
                          </a:r>
                          <a:r>
                            <a:rPr lang="en-US" dirty="0"/>
                            <a:t> (100 kHz – 1 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19.5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𝑊</m:t>
                              </m:r>
                            </m:oMath>
                          </a14:m>
                          <a:r>
                            <a:rPr lang="en-US" dirty="0"/>
                            <a:t> – 120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𝑊</m:t>
                              </m:r>
                            </m:oMath>
                          </a14:m>
                          <a:endParaRPr lang="en-US" dirty="0"/>
                        </a:p>
                      </a:txBody>
                      <a:tcPr/>
                    </a:tc>
                    <a:extLst>
                      <a:ext uri="{0D108BD9-81ED-4DB2-BD59-A6C34878D82A}">
                        <a16:rowId xmlns:a16="http://schemas.microsoft.com/office/drawing/2014/main" val="160267572"/>
                      </a:ext>
                    </a:extLst>
                  </a:tr>
                </a:tbl>
              </a:graphicData>
            </a:graphic>
          </p:graphicFrame>
        </mc:Choice>
        <mc:Fallback xmlns="">
          <p:graphicFrame>
            <p:nvGraphicFramePr>
              <p:cNvPr id="5" name="Content Placeholder 4">
                <a:extLst>
                  <a:ext uri="{FF2B5EF4-FFF2-40B4-BE49-F238E27FC236}">
                    <a16:creationId xmlns:a16="http://schemas.microsoft.com/office/drawing/2014/main" xmlns="" xmlns:a14="http://schemas.microsoft.com/office/drawing/2010/main" id="{C2D65A7A-27F1-4470-9DEA-44810CAB6B36}"/>
                  </a:ext>
                </a:extLst>
              </p:cNvPr>
              <p:cNvGraphicFramePr>
                <a:graphicFrameLocks noGrp="1"/>
              </p:cNvGraphicFramePr>
              <p:nvPr>
                <p:ph idx="1"/>
                <p:extLst>
                  <p:ext uri="{D42A27DB-BD31-4B8C-83A1-F6EECF244321}">
                    <p14:modId xmlns:p14="http://schemas.microsoft.com/office/powerpoint/2010/main" val="1367048189"/>
                  </p:ext>
                </p:extLst>
              </p:nvPr>
            </p:nvGraphicFramePr>
            <p:xfrm>
              <a:off x="838200" y="2010408"/>
              <a:ext cx="10515600" cy="1483360"/>
            </p:xfrm>
            <a:graphic>
              <a:graphicData uri="http://schemas.openxmlformats.org/drawingml/2006/table">
                <a:tbl>
                  <a:tblPr firstRow="1" bandRow="1">
                    <a:tableStyleId>{74C1A8A3-306A-4EB7-A6B1-4F7E0EB9C5D6}</a:tableStyleId>
                  </a:tblPr>
                  <a:tblGrid>
                    <a:gridCol w="5257800">
                      <a:extLst>
                        <a:ext uri="{9D8B030D-6E8A-4147-A177-3AD203B41FA5}">
                          <a16:colId xmlns:a16="http://schemas.microsoft.com/office/drawing/2014/main" xmlns="" xmlns:a14="http://schemas.microsoft.com/office/drawing/2010/main" val="2125000689"/>
                        </a:ext>
                      </a:extLst>
                    </a:gridCol>
                    <a:gridCol w="5257800">
                      <a:extLst>
                        <a:ext uri="{9D8B030D-6E8A-4147-A177-3AD203B41FA5}">
                          <a16:colId xmlns:a16="http://schemas.microsoft.com/office/drawing/2014/main" xmlns="" xmlns:a14="http://schemas.microsoft.com/office/drawing/2010/main" val="3651422002"/>
                        </a:ext>
                      </a:extLst>
                    </a:gridCol>
                  </a:tblGrid>
                  <a:tr h="370840">
                    <a:tc>
                      <a:txBody>
                        <a:bodyPr/>
                        <a:lstStyle/>
                        <a:p>
                          <a:r>
                            <a:rPr lang="en-US" dirty="0"/>
                            <a:t>Module</a:t>
                          </a:r>
                        </a:p>
                      </a:txBody>
                      <a:tcPr/>
                    </a:tc>
                    <a:tc>
                      <a:txBody>
                        <a:bodyPr/>
                        <a:lstStyle/>
                        <a:p>
                          <a:r>
                            <a:rPr lang="en-US" dirty="0"/>
                            <a:t>Power consumption</a:t>
                          </a:r>
                        </a:p>
                      </a:txBody>
                      <a:tcPr/>
                    </a:tc>
                    <a:extLst>
                      <a:ext uri="{0D108BD9-81ED-4DB2-BD59-A6C34878D82A}">
                        <a16:rowId xmlns:a16="http://schemas.microsoft.com/office/drawing/2014/main" xmlns="" xmlns:a14="http://schemas.microsoft.com/office/drawing/2010/main" val="918423421"/>
                      </a:ext>
                    </a:extLst>
                  </a:tr>
                  <a:tr h="370840">
                    <a:tc>
                      <a:txBody>
                        <a:bodyPr/>
                        <a:lstStyle/>
                        <a:p>
                          <a:r>
                            <a:rPr lang="en-US" dirty="0"/>
                            <a:t>Solar cell</a:t>
                          </a:r>
                        </a:p>
                      </a:txBody>
                      <a:tcPr/>
                    </a:tc>
                    <a:tc>
                      <a:txBody>
                        <a:bodyPr/>
                        <a:lstStyle/>
                        <a:p>
                          <a:r>
                            <a:rPr lang="en-US" dirty="0"/>
                            <a:t>0</a:t>
                          </a:r>
                        </a:p>
                      </a:txBody>
                      <a:tcPr/>
                    </a:tc>
                    <a:extLst>
                      <a:ext uri="{0D108BD9-81ED-4DB2-BD59-A6C34878D82A}">
                        <a16:rowId xmlns:a16="http://schemas.microsoft.com/office/drawing/2014/main" xmlns="" xmlns:a14="http://schemas.microsoft.com/office/drawing/2010/main" val="3885697048"/>
                      </a:ext>
                    </a:extLst>
                  </a:tr>
                  <a:tr h="370840">
                    <a:tc>
                      <a:txBody>
                        <a:bodyPr/>
                        <a:lstStyle/>
                        <a:p>
                          <a:r>
                            <a:rPr lang="en-US" dirty="0"/>
                            <a:t>Thresholding circuit</a:t>
                          </a:r>
                        </a:p>
                      </a:txBody>
                      <a:tcPr/>
                    </a:tc>
                    <a:tc>
                      <a:txBody>
                        <a:bodyPr/>
                        <a:lstStyle/>
                        <a:p>
                          <a:endParaRPr lang="en-US"/>
                        </a:p>
                      </a:txBody>
                      <a:tcPr>
                        <a:blipFill rotWithShape="0">
                          <a:blip r:embed="rId2"/>
                          <a:stretch>
                            <a:fillRect l="-100000" t="-209836" r="-232" b="-122951"/>
                          </a:stretch>
                        </a:blipFill>
                      </a:tcPr>
                    </a:tc>
                    <a:extLst>
                      <a:ext uri="{0D108BD9-81ED-4DB2-BD59-A6C34878D82A}">
                        <a16:rowId xmlns:a16="http://schemas.microsoft.com/office/drawing/2014/main" xmlns="" xmlns:a14="http://schemas.microsoft.com/office/drawing/2010/main" val="2132956753"/>
                      </a:ext>
                    </a:extLst>
                  </a:tr>
                  <a:tr h="370840">
                    <a:tc>
                      <a:txBody>
                        <a:bodyPr/>
                        <a:lstStyle/>
                        <a:p>
                          <a:r>
                            <a:rPr lang="en-US" dirty="0" err="1"/>
                            <a:t>Scatterlight</a:t>
                          </a:r>
                          <a:r>
                            <a:rPr lang="en-US" dirty="0"/>
                            <a:t> (100 kHz – 1 MHz)</a:t>
                          </a:r>
                        </a:p>
                      </a:txBody>
                      <a:tcPr/>
                    </a:tc>
                    <a:tc>
                      <a:txBody>
                        <a:bodyPr/>
                        <a:lstStyle/>
                        <a:p>
                          <a:endParaRPr lang="en-US"/>
                        </a:p>
                      </a:txBody>
                      <a:tcPr>
                        <a:blipFill rotWithShape="0">
                          <a:blip r:embed="rId2"/>
                          <a:stretch>
                            <a:fillRect l="-100000" t="-309836" r="-232" b="-22951"/>
                          </a:stretch>
                        </a:blipFill>
                      </a:tcPr>
                    </a:tc>
                    <a:extLst>
                      <a:ext uri="{0D108BD9-81ED-4DB2-BD59-A6C34878D82A}">
                        <a16:rowId xmlns:a16="http://schemas.microsoft.com/office/drawing/2014/main" xmlns="" xmlns:a14="http://schemas.microsoft.com/office/drawing/2010/main" val="160267572"/>
                      </a:ext>
                    </a:extLst>
                  </a:tr>
                </a:tbl>
              </a:graphicData>
            </a:graphic>
          </p:graphicFrame>
        </mc:Fallback>
      </mc:AlternateContent>
      <p:sp>
        <p:nvSpPr>
          <p:cNvPr id="6" name="Title 1"/>
          <p:cNvSpPr>
            <a:spLocks noGrp="1"/>
          </p:cNvSpPr>
          <p:nvPr>
            <p:ph type="title"/>
          </p:nvPr>
        </p:nvSpPr>
        <p:spPr>
          <a:xfrm>
            <a:off x="838200" y="365125"/>
            <a:ext cx="10515600" cy="1325563"/>
          </a:xfrm>
        </p:spPr>
        <p:txBody>
          <a:bodyPr/>
          <a:lstStyle/>
          <a:p>
            <a:r>
              <a:rPr lang="en-US" dirty="0">
                <a:latin typeface="+mn-lt"/>
              </a:rPr>
              <a:t>Power consumption</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210" y="4044179"/>
            <a:ext cx="8493579" cy="2394784"/>
          </a:xfrm>
          <a:prstGeom prst="rect">
            <a:avLst/>
          </a:prstGeom>
        </p:spPr>
      </p:pic>
      <p:sp>
        <p:nvSpPr>
          <p:cNvPr id="2" name="Slide Number Placeholder 1"/>
          <p:cNvSpPr>
            <a:spLocks noGrp="1"/>
          </p:cNvSpPr>
          <p:nvPr>
            <p:ph type="sldNum" sz="quarter" idx="12"/>
          </p:nvPr>
        </p:nvSpPr>
        <p:spPr/>
        <p:txBody>
          <a:bodyPr/>
          <a:lstStyle/>
          <a:p>
            <a:fld id="{B404913F-DF0B-FF42-954B-082342E2B409}" type="slidenum">
              <a:rPr lang="en-US" smtClean="0"/>
              <a:t>63</a:t>
            </a:fld>
            <a:endParaRPr lang="en-US"/>
          </a:p>
        </p:txBody>
      </p:sp>
    </p:spTree>
    <p:extLst>
      <p:ext uri="{BB962C8B-B14F-4D97-AF65-F5344CB8AC3E}">
        <p14:creationId xmlns:p14="http://schemas.microsoft.com/office/powerpoint/2010/main" val="1870515828"/>
      </p:ext>
    </p:extLst>
  </p:cSld>
  <p:clrMapOvr>
    <a:masterClrMapping/>
  </p:clrMapOvr>
  <mc:AlternateContent xmlns:mc="http://schemas.openxmlformats.org/markup-compatibility/2006" xmlns:p14="http://schemas.microsoft.com/office/powerpoint/2010/main">
    <mc:Choice Requires="p14">
      <p:transition spd="slow" p14:dur="2000" advTm="49431"/>
    </mc:Choice>
    <mc:Fallback xmlns="">
      <p:transition spd="slow" advTm="49431"/>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9C609B1F-DB23-4333-9B1E-2FA489B4F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163" y="2394066"/>
            <a:ext cx="2959452" cy="4196080"/>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0951007E-43D6-40A8-9198-2FBCE33D2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158" y="2394066"/>
            <a:ext cx="2959452" cy="4196080"/>
          </a:xfrm>
          <a:prstGeom prst="rect">
            <a:avLst/>
          </a:prstGeom>
        </p:spPr>
      </p:pic>
      <p:pic>
        <p:nvPicPr>
          <p:cNvPr id="10" name="Picture 9" descr="A drawing of a face&#10;&#10;Description generated with high confidence">
            <a:extLst>
              <a:ext uri="{FF2B5EF4-FFF2-40B4-BE49-F238E27FC236}">
                <a16:creationId xmlns:a16="http://schemas.microsoft.com/office/drawing/2014/main" id="{5C2701E9-B6DB-4FFD-A3F9-C5D68DEC2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235" y="1313057"/>
            <a:ext cx="1214246" cy="1390275"/>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E0AF059F-90ED-4934-AE71-372D5B05C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7090" y="2394066"/>
            <a:ext cx="2951791" cy="4185218"/>
          </a:xfrm>
          <a:prstGeom prst="rect">
            <a:avLst/>
          </a:prstGeom>
        </p:spPr>
      </p:pic>
      <p:pic>
        <p:nvPicPr>
          <p:cNvPr id="12" name="Picture 11" descr="A picture containing tableware, plate&#10;&#10;Description generated with high confidence">
            <a:extLst>
              <a:ext uri="{FF2B5EF4-FFF2-40B4-BE49-F238E27FC236}">
                <a16:creationId xmlns:a16="http://schemas.microsoft.com/office/drawing/2014/main" id="{DFE219A0-061C-4C7B-BFA0-AE1F59BCEF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3780" y="1463776"/>
            <a:ext cx="1094940" cy="1239555"/>
          </a:xfrm>
          <a:prstGeom prst="rect">
            <a:avLst/>
          </a:prstGeom>
        </p:spPr>
      </p:pic>
      <p:pic>
        <p:nvPicPr>
          <p:cNvPr id="6" name="Picture 5">
            <a:extLst>
              <a:ext uri="{FF2B5EF4-FFF2-40B4-BE49-F238E27FC236}">
                <a16:creationId xmlns:a16="http://schemas.microsoft.com/office/drawing/2014/main" id="{41DE5399-1EC9-481E-B3C0-835BDC1733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0979" y="1248589"/>
            <a:ext cx="759605" cy="1519210"/>
          </a:xfrm>
          <a:prstGeom prst="rect">
            <a:avLst/>
          </a:prstGeom>
        </p:spPr>
      </p:pic>
      <p:sp>
        <p:nvSpPr>
          <p:cNvPr id="11"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Application: Gesture recognition</a:t>
            </a:r>
          </a:p>
        </p:txBody>
      </p:sp>
      <p:sp>
        <p:nvSpPr>
          <p:cNvPr id="2" name="Slide Number Placeholder 1"/>
          <p:cNvSpPr>
            <a:spLocks noGrp="1"/>
          </p:cNvSpPr>
          <p:nvPr>
            <p:ph type="sldNum" sz="quarter" idx="12"/>
          </p:nvPr>
        </p:nvSpPr>
        <p:spPr/>
        <p:txBody>
          <a:bodyPr/>
          <a:lstStyle/>
          <a:p>
            <a:fld id="{B404913F-DF0B-FF42-954B-082342E2B409}" type="slidenum">
              <a:rPr lang="en-US" smtClean="0"/>
              <a:t>64</a:t>
            </a:fld>
            <a:endParaRPr lang="en-US"/>
          </a:p>
        </p:txBody>
      </p:sp>
    </p:spTree>
    <p:extLst>
      <p:ext uri="{BB962C8B-B14F-4D97-AF65-F5344CB8AC3E}">
        <p14:creationId xmlns:p14="http://schemas.microsoft.com/office/powerpoint/2010/main" val="302058478"/>
      </p:ext>
    </p:extLst>
  </p:cSld>
  <p:clrMapOvr>
    <a:masterClrMapping/>
  </p:clrMapOvr>
  <mc:AlternateContent xmlns:mc="http://schemas.openxmlformats.org/markup-compatibility/2006" xmlns:p14="http://schemas.microsoft.com/office/powerpoint/2010/main">
    <mc:Choice Requires="p14">
      <p:transition spd="slow" p14:dur="2000" advTm="62398"/>
    </mc:Choice>
    <mc:Fallback xmlns="">
      <p:transition spd="slow" advTm="62398"/>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Demo </a:t>
            </a:r>
            <a:r>
              <a:rPr lang="mr-IN" dirty="0">
                <a:latin typeface="+mn-lt"/>
              </a:rPr>
              <a:t>–</a:t>
            </a:r>
            <a:r>
              <a:rPr lang="en-US" dirty="0">
                <a:latin typeface="+mn-lt"/>
              </a:rPr>
              <a:t> Gesture recognition </a:t>
            </a:r>
          </a:p>
        </p:txBody>
      </p:sp>
      <p:sp>
        <p:nvSpPr>
          <p:cNvPr id="3" name="Content Placeholder 2"/>
          <p:cNvSpPr>
            <a:spLocks noGrp="1"/>
          </p:cNvSpPr>
          <p:nvPr>
            <p:ph idx="1"/>
          </p:nvPr>
        </p:nvSpPr>
        <p:spPr/>
        <p:txBody>
          <a:bodyPr/>
          <a:lstStyle/>
          <a:p>
            <a:r>
              <a:rPr lang="en-US" dirty="0"/>
              <a:t>Shift ambient FM station to transmit shadow event</a:t>
            </a:r>
          </a:p>
          <a:p>
            <a:endParaRPr lang="en-US" dirty="0"/>
          </a:p>
        </p:txBody>
      </p:sp>
      <p:sp>
        <p:nvSpPr>
          <p:cNvPr id="4" name="Slide Number Placeholder 3"/>
          <p:cNvSpPr>
            <a:spLocks noGrp="1"/>
          </p:cNvSpPr>
          <p:nvPr>
            <p:ph type="sldNum" sz="quarter" idx="12"/>
          </p:nvPr>
        </p:nvSpPr>
        <p:spPr/>
        <p:txBody>
          <a:bodyPr/>
          <a:lstStyle/>
          <a:p>
            <a:fld id="{B404913F-DF0B-FF42-954B-082342E2B409}" type="slidenum">
              <a:rPr lang="en-US" smtClean="0"/>
              <a:t>65</a:t>
            </a:fld>
            <a:endParaRPr lang="en-US"/>
          </a:p>
        </p:txBody>
      </p:sp>
      <p:pic>
        <p:nvPicPr>
          <p:cNvPr id="5" name="dem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51315" y="2455125"/>
            <a:ext cx="7584622" cy="4266350"/>
          </a:xfrm>
          <a:prstGeom prst="rect">
            <a:avLst/>
          </a:prstGeom>
        </p:spPr>
      </p:pic>
    </p:spTree>
    <p:extLst>
      <p:ext uri="{BB962C8B-B14F-4D97-AF65-F5344CB8AC3E}">
        <p14:creationId xmlns:p14="http://schemas.microsoft.com/office/powerpoint/2010/main" val="575896368"/>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extLst>
    <p:ext uri="{E180D4A7-C9FB-4DFB-919C-405C955672EB}">
      <p14:showEvtLst xmlns:p14="http://schemas.microsoft.com/office/powerpoint/2010/main">
        <p14:playEvt time="37824" objId="5"/>
        <p14:stopEvt time="66940" objId="5"/>
      </p14:showEvt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86DE-CF50-41A1-AFF3-233B991F51BE}"/>
              </a:ext>
            </a:extLst>
          </p:cNvPr>
          <p:cNvSpPr>
            <a:spLocks noGrp="1"/>
          </p:cNvSpPr>
          <p:nvPr>
            <p:ph type="title"/>
          </p:nvPr>
        </p:nvSpPr>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2737F14E-0D68-4C0F-AEF1-5CFB2D012832}"/>
              </a:ext>
            </a:extLst>
          </p:cNvPr>
          <p:cNvSpPr>
            <a:spLocks noGrp="1"/>
          </p:cNvSpPr>
          <p:nvPr>
            <p:ph idx="1"/>
          </p:nvPr>
        </p:nvSpPr>
        <p:spPr>
          <a:xfrm>
            <a:off x="611606" y="1463675"/>
            <a:ext cx="5986388" cy="5029200"/>
          </a:xfrm>
        </p:spPr>
        <p:txBody>
          <a:bodyPr/>
          <a:lstStyle/>
          <a:p>
            <a:r>
              <a:rPr lang="en-US" dirty="0"/>
              <a:t>Detect movement in the environment</a:t>
            </a:r>
          </a:p>
          <a:p>
            <a:pPr lvl="1"/>
            <a:r>
              <a:rPr lang="en-US" dirty="0"/>
              <a:t>By detecting change in IR levels</a:t>
            </a:r>
          </a:p>
          <a:p>
            <a:pPr lvl="1"/>
            <a:endParaRPr lang="en-US" dirty="0"/>
          </a:p>
          <a:p>
            <a:r>
              <a:rPr lang="en-US" dirty="0"/>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7C3DCA94-3DE8-420C-AF08-CF5019818A4E}"/>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12290" name="Picture 2" descr="additional product photo">
            <a:extLst>
              <a:ext uri="{FF2B5EF4-FFF2-40B4-BE49-F238E27FC236}">
                <a16:creationId xmlns:a16="http://schemas.microsoft.com/office/drawing/2014/main" id="{59CEB53A-B7A9-484E-8F98-CD7DFB1064E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B76D5AFE-12BB-432F-A964-C6B6ED61065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2F3E5D0-3051-4473-9145-26A896D0AF1F}"/>
              </a:ext>
            </a:extLst>
          </p:cNvPr>
          <p:cNvPicPr>
            <a:picLocks noChangeAspect="1"/>
          </p:cNvPicPr>
          <p:nvPr/>
        </p:nvPicPr>
        <p:blipFill>
          <a:blip r:embed="rId4"/>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3657068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6E36-CF4E-4676-A77A-EEB19D7B36A5}"/>
              </a:ext>
            </a:extLst>
          </p:cNvPr>
          <p:cNvSpPr>
            <a:spLocks noGrp="1"/>
          </p:cNvSpPr>
          <p:nvPr>
            <p:ph type="title"/>
          </p:nvPr>
        </p:nvSpPr>
        <p:spPr/>
        <p:txBody>
          <a:bodyPr/>
          <a:lstStyle/>
          <a:p>
            <a:r>
              <a:rPr lang="en-US" dirty="0">
                <a:latin typeface="+mn-lt"/>
              </a:rPr>
              <a:t>PIR sensors come in digital and analog forms</a:t>
            </a:r>
          </a:p>
        </p:txBody>
      </p:sp>
      <p:sp>
        <p:nvSpPr>
          <p:cNvPr id="4" name="Slide Number Placeholder 3">
            <a:extLst>
              <a:ext uri="{FF2B5EF4-FFF2-40B4-BE49-F238E27FC236}">
                <a16:creationId xmlns:a16="http://schemas.microsoft.com/office/drawing/2014/main" id="{F098A99C-10DA-488C-93EF-41EEE56F5A32}"/>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6" name="Picture 5">
            <a:extLst>
              <a:ext uri="{FF2B5EF4-FFF2-40B4-BE49-F238E27FC236}">
                <a16:creationId xmlns:a16="http://schemas.microsoft.com/office/drawing/2014/main" id="{B6E71FD4-4208-4D28-ABD5-04F0DA3AC897}"/>
              </a:ext>
            </a:extLst>
          </p:cNvPr>
          <p:cNvPicPr>
            <a:picLocks noChangeAspect="1"/>
          </p:cNvPicPr>
          <p:nvPr/>
        </p:nvPicPr>
        <p:blipFill>
          <a:blip r:embed="rId2"/>
          <a:stretch>
            <a:fillRect/>
          </a:stretch>
        </p:blipFill>
        <p:spPr>
          <a:xfrm>
            <a:off x="1176762" y="2897746"/>
            <a:ext cx="9834463" cy="3274454"/>
          </a:xfrm>
          <a:prstGeom prst="rect">
            <a:avLst/>
          </a:prstGeom>
        </p:spPr>
      </p:pic>
      <p:pic>
        <p:nvPicPr>
          <p:cNvPr id="8" name="Picture 7">
            <a:extLst>
              <a:ext uri="{FF2B5EF4-FFF2-40B4-BE49-F238E27FC236}">
                <a16:creationId xmlns:a16="http://schemas.microsoft.com/office/drawing/2014/main" id="{FF6C4A62-AC7E-42E2-A116-0A7FB9FCCC99}"/>
              </a:ext>
            </a:extLst>
          </p:cNvPr>
          <p:cNvPicPr>
            <a:picLocks noChangeAspect="1"/>
          </p:cNvPicPr>
          <p:nvPr/>
        </p:nvPicPr>
        <p:blipFill>
          <a:blip r:embed="rId3"/>
          <a:stretch>
            <a:fillRect/>
          </a:stretch>
        </p:blipFill>
        <p:spPr>
          <a:xfrm>
            <a:off x="2039540" y="1556595"/>
            <a:ext cx="6004430" cy="1428081"/>
          </a:xfrm>
          <a:prstGeom prst="rect">
            <a:avLst/>
          </a:prstGeom>
        </p:spPr>
      </p:pic>
      <p:sp>
        <p:nvSpPr>
          <p:cNvPr id="9" name="TextBox 8">
            <a:extLst>
              <a:ext uri="{FF2B5EF4-FFF2-40B4-BE49-F238E27FC236}">
                <a16:creationId xmlns:a16="http://schemas.microsoft.com/office/drawing/2014/main" id="{A91C1BAF-0138-4D51-BC72-407BE83BB97D}"/>
              </a:ext>
            </a:extLst>
          </p:cNvPr>
          <p:cNvSpPr txBox="1"/>
          <p:nvPr/>
        </p:nvSpPr>
        <p:spPr>
          <a:xfrm>
            <a:off x="852293" y="5975555"/>
            <a:ext cx="5488405" cy="400110"/>
          </a:xfrm>
          <a:prstGeom prst="rect">
            <a:avLst/>
          </a:prstGeom>
          <a:noFill/>
        </p:spPr>
        <p:txBody>
          <a:bodyPr wrap="square" rtlCol="0">
            <a:spAutoFit/>
          </a:bodyPr>
          <a:lstStyle/>
          <a:p>
            <a:r>
              <a:rPr lang="en-US" sz="2000" dirty="0"/>
              <a:t>Digital includes a preconfigured comparator</a:t>
            </a:r>
          </a:p>
        </p:txBody>
      </p:sp>
    </p:spTree>
    <p:extLst>
      <p:ext uri="{BB962C8B-B14F-4D97-AF65-F5344CB8AC3E}">
        <p14:creationId xmlns:p14="http://schemas.microsoft.com/office/powerpoint/2010/main" val="58977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68</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No reading due next week</a:t>
            </a:r>
            <a:endParaRPr lang="en-SE" dirty="0">
              <a:latin typeface="+mn-lt"/>
            </a:endParaRPr>
          </a:p>
        </p:txBody>
      </p:sp>
      <p:sp>
        <p:nvSpPr>
          <p:cNvPr id="2" name="Content Placeholder 2">
            <a:extLst>
              <a:ext uri="{FF2B5EF4-FFF2-40B4-BE49-F238E27FC236}">
                <a16:creationId xmlns:a16="http://schemas.microsoft.com/office/drawing/2014/main" id="{4535DF8B-0CEF-1295-5E1A-345B995818C9}"/>
              </a:ext>
            </a:extLst>
          </p:cNvPr>
          <p:cNvSpPr>
            <a:spLocks noGrp="1"/>
          </p:cNvSpPr>
          <p:nvPr>
            <p:ph idx="1"/>
          </p:nvPr>
        </p:nvSpPr>
        <p:spPr>
          <a:xfrm>
            <a:off x="559675" y="1894225"/>
            <a:ext cx="11072649" cy="2129294"/>
          </a:xfrm>
        </p:spPr>
        <p:txBody>
          <a:bodyPr>
            <a:normAutofit/>
          </a:bodyPr>
          <a:lstStyle/>
          <a:p>
            <a:r>
              <a:rPr lang="en-US" dirty="0">
                <a:latin typeface="+mj-lt"/>
              </a:rPr>
              <a:t>Passive PIR sensor paper (not to be submitted):</a:t>
            </a:r>
          </a:p>
          <a:p>
            <a:pPr marL="0" indent="0">
              <a:buNone/>
            </a:pPr>
            <a:endParaRPr lang="en-US" dirty="0">
              <a:latin typeface="+mj-lt"/>
            </a:endParaRPr>
          </a:p>
        </p:txBody>
      </p:sp>
    </p:spTree>
    <p:extLst>
      <p:ext uri="{BB962C8B-B14F-4D97-AF65-F5344CB8AC3E}">
        <p14:creationId xmlns:p14="http://schemas.microsoft.com/office/powerpoint/2010/main" val="3770023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232" y="1928769"/>
            <a:ext cx="11091536" cy="1685229"/>
          </a:xfrm>
        </p:spPr>
        <p:txBody>
          <a:bodyPr>
            <a:normAutofit/>
          </a:bodyPr>
          <a:lstStyle/>
          <a:p>
            <a:br>
              <a:rPr lang="en-GB" sz="4800" u="none" strike="noStrike" dirty="0">
                <a:effectLst/>
              </a:rPr>
            </a:br>
            <a:r>
              <a:rPr lang="en-GB" sz="4800" u="none" strike="noStrike" dirty="0">
                <a:effectLst/>
              </a:rPr>
              <a:t>CS 6204 - Advanced Topics in Networking </a:t>
            </a:r>
            <a:endParaRPr lang="en-US" sz="16600" dirty="0"/>
          </a:p>
        </p:txBody>
      </p:sp>
      <p:sp>
        <p:nvSpPr>
          <p:cNvPr id="3" name="Subtitle 2"/>
          <p:cNvSpPr>
            <a:spLocks noGrp="1"/>
          </p:cNvSpPr>
          <p:nvPr>
            <p:ph type="subTitle" idx="1"/>
          </p:nvPr>
        </p:nvSpPr>
        <p:spPr>
          <a:xfrm>
            <a:off x="1524000" y="3947050"/>
            <a:ext cx="9144000" cy="1743197"/>
          </a:xfrm>
        </p:spPr>
        <p:txBody>
          <a:bodyPr>
            <a:normAutofit fontScale="92500" lnSpcReduction="20000"/>
          </a:bodyPr>
          <a:lstStyle/>
          <a:p>
            <a:r>
              <a:rPr lang="en-US" sz="3900" b="1" dirty="0">
                <a:latin typeface="+mj-lt"/>
              </a:rPr>
              <a:t>Ambuj Varshney</a:t>
            </a:r>
          </a:p>
          <a:p>
            <a:r>
              <a:rPr lang="en-US" sz="2600" dirty="0" err="1">
                <a:latin typeface="+mj-lt"/>
              </a:rPr>
              <a:t>ambujv@nus.edu.sg</a:t>
            </a:r>
            <a:endParaRPr lang="en-US" sz="2600" dirty="0">
              <a:latin typeface="+mj-lt"/>
            </a:endParaRPr>
          </a:p>
          <a:p>
            <a:r>
              <a:rPr lang="en-US" sz="2600" dirty="0">
                <a:latin typeface="+mj-lt"/>
              </a:rPr>
              <a:t>http://ambuj.se</a:t>
            </a: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69</a:t>
            </a:fld>
            <a:endParaRPr lang="sv-SE"/>
          </a:p>
        </p:txBody>
      </p:sp>
    </p:spTree>
    <p:extLst>
      <p:ext uri="{BB962C8B-B14F-4D97-AF65-F5344CB8AC3E}">
        <p14:creationId xmlns:p14="http://schemas.microsoft.com/office/powerpoint/2010/main" val="2864482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What are Antennas?</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r>
              <a:rPr lang="en-US" dirty="0">
                <a:latin typeface="+mj-lt"/>
              </a:rPr>
              <a:t>High level: They convert between electric and magnetic field</a:t>
            </a: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7</a:t>
            </a:fld>
            <a:endParaRPr lang="sv-SE"/>
          </a:p>
        </p:txBody>
      </p:sp>
      <p:pic>
        <p:nvPicPr>
          <p:cNvPr id="3" name="Picture 2">
            <a:extLst>
              <a:ext uri="{FF2B5EF4-FFF2-40B4-BE49-F238E27FC236}">
                <a16:creationId xmlns:a16="http://schemas.microsoft.com/office/drawing/2014/main" id="{0626DC24-274F-56FB-B812-661113DAB6F8}"/>
              </a:ext>
            </a:extLst>
          </p:cNvPr>
          <p:cNvPicPr>
            <a:picLocks noChangeAspect="1"/>
          </p:cNvPicPr>
          <p:nvPr/>
        </p:nvPicPr>
        <p:blipFill>
          <a:blip r:embed="rId3"/>
          <a:stretch>
            <a:fillRect/>
          </a:stretch>
        </p:blipFill>
        <p:spPr>
          <a:xfrm>
            <a:off x="2254453" y="2575087"/>
            <a:ext cx="7683093" cy="3783924"/>
          </a:xfrm>
          <a:prstGeom prst="rect">
            <a:avLst/>
          </a:prstGeom>
        </p:spPr>
      </p:pic>
      <p:sp>
        <p:nvSpPr>
          <p:cNvPr id="4" name="TextBox 3">
            <a:extLst>
              <a:ext uri="{FF2B5EF4-FFF2-40B4-BE49-F238E27FC236}">
                <a16:creationId xmlns:a16="http://schemas.microsoft.com/office/drawing/2014/main" id="{FDD995A9-01E6-1991-1436-6DF1ED1C7B59}"/>
              </a:ext>
            </a:extLst>
          </p:cNvPr>
          <p:cNvSpPr txBox="1"/>
          <p:nvPr/>
        </p:nvSpPr>
        <p:spPr>
          <a:xfrm>
            <a:off x="3494505" y="6538912"/>
            <a:ext cx="529343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Animation by </a:t>
            </a:r>
            <a:r>
              <a:rPr lang="en-US" sz="933" i="1" dirty="0" err="1">
                <a:solidFill>
                  <a:schemeClr val="bg1">
                    <a:lumMod val="50000"/>
                  </a:schemeClr>
                </a:solidFill>
                <a:latin typeface="Seravek Light"/>
                <a:cs typeface="Seravek Light"/>
              </a:rPr>
              <a:t>Chetvorno</a:t>
            </a:r>
            <a:r>
              <a:rPr lang="en-US" sz="933" i="1" dirty="0">
                <a:solidFill>
                  <a:schemeClr val="bg1">
                    <a:lumMod val="50000"/>
                  </a:schemeClr>
                </a:solidFill>
                <a:latin typeface="Seravek Light"/>
                <a:cs typeface="Seravek Light"/>
              </a:rPr>
              <a:t> - Own work, CC0, https://</a:t>
            </a:r>
            <a:r>
              <a:rPr lang="en-US" sz="933" i="1" dirty="0" err="1">
                <a:solidFill>
                  <a:schemeClr val="bg1">
                    <a:lumMod val="50000"/>
                  </a:schemeClr>
                </a:solidFill>
                <a:latin typeface="Seravek Light"/>
                <a:cs typeface="Seravek Light"/>
              </a:rPr>
              <a:t>commons.wikimedia.org</a:t>
            </a:r>
            <a:r>
              <a:rPr lang="en-US" sz="933" i="1" dirty="0">
                <a:solidFill>
                  <a:schemeClr val="bg1">
                    <a:lumMod val="50000"/>
                  </a:schemeClr>
                </a:solidFill>
                <a:latin typeface="Seravek Light"/>
                <a:cs typeface="Seravek Light"/>
              </a:rPr>
              <a:t>/w/</a:t>
            </a:r>
            <a:r>
              <a:rPr lang="en-US" sz="933" i="1" dirty="0" err="1">
                <a:solidFill>
                  <a:schemeClr val="bg1">
                    <a:lumMod val="50000"/>
                  </a:schemeClr>
                </a:solidFill>
                <a:latin typeface="Seravek Light"/>
                <a:cs typeface="Seravek Light"/>
              </a:rPr>
              <a:t>index.php?curid</a:t>
            </a:r>
            <a:r>
              <a:rPr lang="en-US" sz="933" i="1" dirty="0">
                <a:solidFill>
                  <a:schemeClr val="bg1">
                    <a:lumMod val="50000"/>
                  </a:schemeClr>
                </a:solidFill>
                <a:latin typeface="Seravek Light"/>
                <a:cs typeface="Seravek Light"/>
              </a:rPr>
              <a:t>=40789783</a:t>
            </a:r>
          </a:p>
        </p:txBody>
      </p:sp>
    </p:spTree>
    <p:extLst>
      <p:ext uri="{BB962C8B-B14F-4D97-AF65-F5344CB8AC3E}">
        <p14:creationId xmlns:p14="http://schemas.microsoft.com/office/powerpoint/2010/main" val="346290316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2BB-5BF9-1749-BEF5-C5605AE84FD7}"/>
              </a:ext>
            </a:extLst>
          </p:cNvPr>
          <p:cNvSpPr>
            <a:spLocks noGrp="1"/>
          </p:cNvSpPr>
          <p:nvPr>
            <p:ph type="title"/>
          </p:nvPr>
        </p:nvSpPr>
        <p:spPr/>
        <p:txBody>
          <a:bodyPr/>
          <a:lstStyle/>
          <a:p>
            <a:r>
              <a:rPr lang="en-US" dirty="0">
                <a:latin typeface="+mn-lt"/>
              </a:rPr>
              <a:t>What happens if nothing ‘receives’ the wave?</a:t>
            </a:r>
          </a:p>
        </p:txBody>
      </p:sp>
      <p:sp>
        <p:nvSpPr>
          <p:cNvPr id="4" name="Slide Number Placeholder 3">
            <a:extLst>
              <a:ext uri="{FF2B5EF4-FFF2-40B4-BE49-F238E27FC236}">
                <a16:creationId xmlns:a16="http://schemas.microsoft.com/office/drawing/2014/main" id="{B3CA3A8D-46BB-F441-BB88-450660DDB160}"/>
              </a:ext>
            </a:extLst>
          </p:cNvPr>
          <p:cNvSpPr>
            <a:spLocks noGrp="1"/>
          </p:cNvSpPr>
          <p:nvPr>
            <p:ph type="sldNum" sz="quarter" idx="12"/>
          </p:nvPr>
        </p:nvSpPr>
        <p:spPr/>
        <p:txBody>
          <a:bodyPr/>
          <a:lstStyle/>
          <a:p>
            <a:pPr algn="r"/>
            <a:fld id="{434A358D-2637-E146-A3BD-05BD470B507B}" type="slidenum">
              <a:rPr lang="en-US" smtClean="0"/>
              <a:pPr algn="r"/>
              <a:t>8</a:t>
            </a:fld>
            <a:endParaRPr lang="en-US" dirty="0"/>
          </a:p>
        </p:txBody>
      </p:sp>
      <p:pic>
        <p:nvPicPr>
          <p:cNvPr id="7" name="Picture 6">
            <a:extLst>
              <a:ext uri="{FF2B5EF4-FFF2-40B4-BE49-F238E27FC236}">
                <a16:creationId xmlns:a16="http://schemas.microsoft.com/office/drawing/2014/main" id="{902DE209-ED8E-E14D-9792-9DCEB6ECF060}"/>
              </a:ext>
            </a:extLst>
          </p:cNvPr>
          <p:cNvPicPr>
            <a:picLocks noChangeAspect="1"/>
          </p:cNvPicPr>
          <p:nvPr/>
        </p:nvPicPr>
        <p:blipFill>
          <a:blip r:embed="rId2"/>
          <a:stretch>
            <a:fillRect/>
          </a:stretch>
        </p:blipFill>
        <p:spPr>
          <a:xfrm>
            <a:off x="2000027" y="1432592"/>
            <a:ext cx="8128000" cy="4572000"/>
          </a:xfrm>
          <a:prstGeom prst="rect">
            <a:avLst/>
          </a:prstGeom>
        </p:spPr>
      </p:pic>
      <p:sp>
        <p:nvSpPr>
          <p:cNvPr id="8" name="TextBox 7">
            <a:extLst>
              <a:ext uri="{FF2B5EF4-FFF2-40B4-BE49-F238E27FC236}">
                <a16:creationId xmlns:a16="http://schemas.microsoft.com/office/drawing/2014/main" id="{5DB4DE88-07EB-4F4B-90FB-D7E64ECCA40A}"/>
              </a:ext>
            </a:extLst>
          </p:cNvPr>
          <p:cNvSpPr txBox="1"/>
          <p:nvPr/>
        </p:nvSpPr>
        <p:spPr>
          <a:xfrm>
            <a:off x="6945746" y="6062522"/>
            <a:ext cx="318228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https://www.flippingphysics.com/standing-waves.html</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955665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980C-E8E1-874C-BA8D-07B63CDEBA25}"/>
              </a:ext>
            </a:extLst>
          </p:cNvPr>
          <p:cNvSpPr>
            <a:spLocks noGrp="1"/>
          </p:cNvSpPr>
          <p:nvPr>
            <p:ph type="title"/>
          </p:nvPr>
        </p:nvSpPr>
        <p:spPr>
          <a:xfrm>
            <a:off x="838200" y="243960"/>
            <a:ext cx="10515600" cy="1325563"/>
          </a:xfrm>
        </p:spPr>
        <p:txBody>
          <a:bodyPr/>
          <a:lstStyle/>
          <a:p>
            <a:r>
              <a:rPr lang="en-US" dirty="0">
                <a:latin typeface="+mn-lt"/>
              </a:rPr>
              <a:t>”Fixed end” and “Free end” in transmission</a:t>
            </a:r>
          </a:p>
        </p:txBody>
      </p:sp>
      <p:sp>
        <p:nvSpPr>
          <p:cNvPr id="4" name="Slide Number Placeholder 3">
            <a:extLst>
              <a:ext uri="{FF2B5EF4-FFF2-40B4-BE49-F238E27FC236}">
                <a16:creationId xmlns:a16="http://schemas.microsoft.com/office/drawing/2014/main" id="{9597CF62-4CD0-174D-A289-878BC2AF07CE}"/>
              </a:ext>
            </a:extLst>
          </p:cNvPr>
          <p:cNvSpPr>
            <a:spLocks noGrp="1"/>
          </p:cNvSpPr>
          <p:nvPr>
            <p:ph type="sldNum" sz="quarter" idx="12"/>
          </p:nvPr>
        </p:nvSpPr>
        <p:spPr/>
        <p:txBody>
          <a:bodyPr/>
          <a:lstStyle/>
          <a:p>
            <a:pPr algn="r"/>
            <a:fld id="{434A358D-2637-E146-A3BD-05BD470B507B}" type="slidenum">
              <a:rPr lang="en-US" smtClean="0"/>
              <a:pPr algn="r"/>
              <a:t>9</a:t>
            </a:fld>
            <a:endParaRPr lang="en-US" dirty="0"/>
          </a:p>
        </p:txBody>
      </p:sp>
      <p:grpSp>
        <p:nvGrpSpPr>
          <p:cNvPr id="7" name="Group 6">
            <a:extLst>
              <a:ext uri="{FF2B5EF4-FFF2-40B4-BE49-F238E27FC236}">
                <a16:creationId xmlns:a16="http://schemas.microsoft.com/office/drawing/2014/main" id="{9B19DBBC-840D-9C40-B0B8-754C655CA597}"/>
              </a:ext>
            </a:extLst>
          </p:cNvPr>
          <p:cNvGrpSpPr/>
          <p:nvPr/>
        </p:nvGrpSpPr>
        <p:grpSpPr>
          <a:xfrm>
            <a:off x="1834960" y="1686632"/>
            <a:ext cx="615758" cy="666787"/>
            <a:chOff x="1228437" y="1403927"/>
            <a:chExt cx="461818" cy="500090"/>
          </a:xfrm>
        </p:grpSpPr>
        <p:sp>
          <p:nvSpPr>
            <p:cNvPr id="5" name="Oval 4">
              <a:extLst>
                <a:ext uri="{FF2B5EF4-FFF2-40B4-BE49-F238E27FC236}">
                  <a16:creationId xmlns:a16="http://schemas.microsoft.com/office/drawing/2014/main" id="{F9AC742D-C3F5-3C48-8B33-246686FDD337}"/>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2DE417C3-F79F-A942-86A9-2C6209C64C08}"/>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1" name="Elbow Connector 10">
            <a:extLst>
              <a:ext uri="{FF2B5EF4-FFF2-40B4-BE49-F238E27FC236}">
                <a16:creationId xmlns:a16="http://schemas.microsoft.com/office/drawing/2014/main" id="{958BB36C-0FA1-0D44-8C30-139698A520FD}"/>
              </a:ext>
            </a:extLst>
          </p:cNvPr>
          <p:cNvCxnSpPr>
            <a:stCxn id="6" idx="0"/>
          </p:cNvCxnSpPr>
          <p:nvPr/>
        </p:nvCxnSpPr>
        <p:spPr>
          <a:xfrm rot="5400000" flipH="1" flipV="1">
            <a:off x="3553977" y="80561"/>
            <a:ext cx="184725" cy="302741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8E8641C8-5AC8-AE40-BF14-DE6F54CC30B3}"/>
              </a:ext>
            </a:extLst>
          </p:cNvPr>
          <p:cNvCxnSpPr>
            <a:cxnSpLocks/>
            <a:stCxn id="6" idx="2"/>
          </p:cNvCxnSpPr>
          <p:nvPr/>
        </p:nvCxnSpPr>
        <p:spPr>
          <a:xfrm rot="16200000" flipH="1">
            <a:off x="3526795" y="959253"/>
            <a:ext cx="225300" cy="3013631"/>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42FB173-DE6A-3C42-89BF-DC7206B63FEC}"/>
              </a:ext>
            </a:extLst>
          </p:cNvPr>
          <p:cNvGrpSpPr/>
          <p:nvPr/>
        </p:nvGrpSpPr>
        <p:grpSpPr>
          <a:xfrm>
            <a:off x="1833161" y="3314029"/>
            <a:ext cx="615758" cy="666787"/>
            <a:chOff x="1228437" y="1403927"/>
            <a:chExt cx="461818" cy="500090"/>
          </a:xfrm>
        </p:grpSpPr>
        <p:sp>
          <p:nvSpPr>
            <p:cNvPr id="15" name="Oval 14">
              <a:extLst>
                <a:ext uri="{FF2B5EF4-FFF2-40B4-BE49-F238E27FC236}">
                  <a16:creationId xmlns:a16="http://schemas.microsoft.com/office/drawing/2014/main" id="{27F68559-CB54-7A4D-BCC2-8903F9E73A7A}"/>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96E88A37-6B42-C542-AAA3-B1EE1A73DFAB}"/>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7" name="Elbow Connector 16">
            <a:extLst>
              <a:ext uri="{FF2B5EF4-FFF2-40B4-BE49-F238E27FC236}">
                <a16:creationId xmlns:a16="http://schemas.microsoft.com/office/drawing/2014/main" id="{47C26B19-442E-ED46-BB1B-CA926466274B}"/>
              </a:ext>
            </a:extLst>
          </p:cNvPr>
          <p:cNvCxnSpPr>
            <a:stCxn id="16" idx="0"/>
          </p:cNvCxnSpPr>
          <p:nvPr/>
        </p:nvCxnSpPr>
        <p:spPr>
          <a:xfrm rot="5400000" flipH="1" flipV="1">
            <a:off x="3552178" y="1707958"/>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3ECEDF18-13D8-8C4F-B50D-20A05F23659F}"/>
              </a:ext>
            </a:extLst>
          </p:cNvPr>
          <p:cNvCxnSpPr>
            <a:cxnSpLocks/>
            <a:stCxn id="16" idx="2"/>
          </p:cNvCxnSpPr>
          <p:nvPr/>
        </p:nvCxnSpPr>
        <p:spPr>
          <a:xfrm rot="16200000" flipH="1">
            <a:off x="3524997" y="2586650"/>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01C0DD-171D-7B49-A64E-F804883AEAC6}"/>
              </a:ext>
            </a:extLst>
          </p:cNvPr>
          <p:cNvCxnSpPr/>
          <p:nvPr/>
        </p:nvCxnSpPr>
        <p:spPr>
          <a:xfrm>
            <a:off x="5200483" y="1521303"/>
            <a:ext cx="0" cy="102499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B0AFA3E-6682-B540-B5E2-CD84004BA836}"/>
              </a:ext>
            </a:extLst>
          </p:cNvPr>
          <p:cNvSpPr txBox="1"/>
          <p:nvPr/>
        </p:nvSpPr>
        <p:spPr>
          <a:xfrm>
            <a:off x="6009687" y="1564462"/>
            <a:ext cx="3374129" cy="830997"/>
          </a:xfrm>
          <a:prstGeom prst="rect">
            <a:avLst/>
          </a:prstGeom>
          <a:noFill/>
        </p:spPr>
        <p:txBody>
          <a:bodyPr wrap="none" rtlCol="0">
            <a:spAutoFit/>
          </a:bodyPr>
          <a:lstStyle/>
          <a:p>
            <a:r>
              <a:rPr lang="en-US" sz="2400" dirty="0">
                <a:latin typeface="+mj-lt"/>
                <a:cs typeface="Seravek Light"/>
              </a:rPr>
              <a:t>Short Circuit = “Free End”</a:t>
            </a:r>
          </a:p>
          <a:p>
            <a:r>
              <a:rPr lang="en-US" sz="2400" dirty="0">
                <a:latin typeface="+mj-lt"/>
                <a:cs typeface="Seravek Light"/>
              </a:rPr>
              <a:t> - Reflects wave</a:t>
            </a:r>
          </a:p>
        </p:txBody>
      </p:sp>
      <p:sp>
        <p:nvSpPr>
          <p:cNvPr id="22" name="TextBox 21">
            <a:extLst>
              <a:ext uri="{FF2B5EF4-FFF2-40B4-BE49-F238E27FC236}">
                <a16:creationId xmlns:a16="http://schemas.microsoft.com/office/drawing/2014/main" id="{9EB1868C-03FB-874A-86B6-144DAD0C5448}"/>
              </a:ext>
            </a:extLst>
          </p:cNvPr>
          <p:cNvSpPr txBox="1"/>
          <p:nvPr/>
        </p:nvSpPr>
        <p:spPr>
          <a:xfrm>
            <a:off x="6029467" y="3245806"/>
            <a:ext cx="3480633" cy="830997"/>
          </a:xfrm>
          <a:prstGeom prst="rect">
            <a:avLst/>
          </a:prstGeom>
          <a:noFill/>
        </p:spPr>
        <p:txBody>
          <a:bodyPr wrap="none" rtlCol="0">
            <a:spAutoFit/>
          </a:bodyPr>
          <a:lstStyle/>
          <a:p>
            <a:r>
              <a:rPr lang="en-US" sz="2400" dirty="0">
                <a:latin typeface="+mj-lt"/>
                <a:cs typeface="Seravek Light"/>
              </a:rPr>
              <a:t>Open Circuit = “Fixed End”</a:t>
            </a:r>
          </a:p>
          <a:p>
            <a:r>
              <a:rPr lang="en-US" sz="2400" dirty="0">
                <a:latin typeface="+mj-lt"/>
                <a:cs typeface="Seravek Light"/>
              </a:rPr>
              <a:t> - Inverts wave</a:t>
            </a:r>
          </a:p>
        </p:txBody>
      </p:sp>
      <p:grpSp>
        <p:nvGrpSpPr>
          <p:cNvPr id="23" name="Group 22">
            <a:extLst>
              <a:ext uri="{FF2B5EF4-FFF2-40B4-BE49-F238E27FC236}">
                <a16:creationId xmlns:a16="http://schemas.microsoft.com/office/drawing/2014/main" id="{7658A73A-C250-1B42-BEBD-0D1F1B13C826}"/>
              </a:ext>
            </a:extLst>
          </p:cNvPr>
          <p:cNvGrpSpPr/>
          <p:nvPr/>
        </p:nvGrpSpPr>
        <p:grpSpPr>
          <a:xfrm>
            <a:off x="1820574" y="4963005"/>
            <a:ext cx="615758" cy="666787"/>
            <a:chOff x="1228437" y="1403927"/>
            <a:chExt cx="461818" cy="500090"/>
          </a:xfrm>
        </p:grpSpPr>
        <p:sp>
          <p:nvSpPr>
            <p:cNvPr id="24" name="Oval 23">
              <a:extLst>
                <a:ext uri="{FF2B5EF4-FFF2-40B4-BE49-F238E27FC236}">
                  <a16:creationId xmlns:a16="http://schemas.microsoft.com/office/drawing/2014/main" id="{7CA39D3C-63A2-5745-A42D-A086F3C61C0B}"/>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TextBox 24">
              <a:extLst>
                <a:ext uri="{FF2B5EF4-FFF2-40B4-BE49-F238E27FC236}">
                  <a16:creationId xmlns:a16="http://schemas.microsoft.com/office/drawing/2014/main" id="{4C23AC49-8632-0D44-8BFC-A73B600993AD}"/>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26" name="Elbow Connector 25">
            <a:extLst>
              <a:ext uri="{FF2B5EF4-FFF2-40B4-BE49-F238E27FC236}">
                <a16:creationId xmlns:a16="http://schemas.microsoft.com/office/drawing/2014/main" id="{78C9E614-08FA-DE40-A9A9-F1E7A079E50C}"/>
              </a:ext>
            </a:extLst>
          </p:cNvPr>
          <p:cNvCxnSpPr>
            <a:stCxn id="25" idx="0"/>
          </p:cNvCxnSpPr>
          <p:nvPr/>
        </p:nvCxnSpPr>
        <p:spPr>
          <a:xfrm rot="5400000" flipH="1" flipV="1">
            <a:off x="3539591" y="3356934"/>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FDF223F6-613D-144D-9FFB-6E7E666E50A3}"/>
              </a:ext>
            </a:extLst>
          </p:cNvPr>
          <p:cNvCxnSpPr>
            <a:cxnSpLocks/>
            <a:stCxn id="25" idx="2"/>
          </p:cNvCxnSpPr>
          <p:nvPr/>
        </p:nvCxnSpPr>
        <p:spPr>
          <a:xfrm rot="16200000" flipH="1">
            <a:off x="3512410" y="4235626"/>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18F43C-04AD-2845-B6D7-B1BB0657A67C}"/>
              </a:ext>
            </a:extLst>
          </p:cNvPr>
          <p:cNvSpPr txBox="1"/>
          <p:nvPr/>
        </p:nvSpPr>
        <p:spPr>
          <a:xfrm>
            <a:off x="6016881" y="4894782"/>
            <a:ext cx="3991349" cy="830997"/>
          </a:xfrm>
          <a:prstGeom prst="rect">
            <a:avLst/>
          </a:prstGeom>
          <a:noFill/>
        </p:spPr>
        <p:txBody>
          <a:bodyPr wrap="none" rtlCol="0">
            <a:spAutoFit/>
          </a:bodyPr>
          <a:lstStyle/>
          <a:p>
            <a:r>
              <a:rPr lang="en-US" sz="2400" dirty="0">
                <a:latin typeface="+mj-lt"/>
                <a:cs typeface="Seravek Light"/>
              </a:rPr>
              <a:t>Matched Load</a:t>
            </a:r>
          </a:p>
          <a:p>
            <a:r>
              <a:rPr lang="en-US" sz="2400" dirty="0">
                <a:latin typeface="+mj-lt"/>
                <a:cs typeface="Seravek Light"/>
              </a:rPr>
              <a:t> - Absorbs wave (no reflection)</a:t>
            </a:r>
          </a:p>
        </p:txBody>
      </p:sp>
      <p:grpSp>
        <p:nvGrpSpPr>
          <p:cNvPr id="29" name="Group 28">
            <a:extLst>
              <a:ext uri="{FF2B5EF4-FFF2-40B4-BE49-F238E27FC236}">
                <a16:creationId xmlns:a16="http://schemas.microsoft.com/office/drawing/2014/main" id="{0CDDDFE0-B062-8648-9D14-9FD0E5215688}"/>
              </a:ext>
            </a:extLst>
          </p:cNvPr>
          <p:cNvGrpSpPr/>
          <p:nvPr/>
        </p:nvGrpSpPr>
        <p:grpSpPr>
          <a:xfrm>
            <a:off x="5010466" y="4849655"/>
            <a:ext cx="221529" cy="902767"/>
            <a:chOff x="7290683" y="1527355"/>
            <a:chExt cx="221530" cy="902767"/>
          </a:xfrm>
        </p:grpSpPr>
        <p:cxnSp>
          <p:nvCxnSpPr>
            <p:cNvPr id="35" name="Straight Connector 34">
              <a:extLst>
                <a:ext uri="{FF2B5EF4-FFF2-40B4-BE49-F238E27FC236}">
                  <a16:creationId xmlns:a16="http://schemas.microsoft.com/office/drawing/2014/main" id="{F734E551-6E4D-664B-AF68-D2B0B7FDA574}"/>
                </a:ext>
              </a:extLst>
            </p:cNvPr>
            <p:cNvCxnSpPr/>
            <p:nvPr/>
          </p:nvCxnSpPr>
          <p:spPr>
            <a:xfrm>
              <a:off x="7395812" y="2228820"/>
              <a:ext cx="0" cy="20130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A1E271-955C-5243-883A-A715084B0415}"/>
                </a:ext>
              </a:extLst>
            </p:cNvPr>
            <p:cNvCxnSpPr/>
            <p:nvPr/>
          </p:nvCxnSpPr>
          <p:spPr>
            <a:xfrm>
              <a:off x="7395812" y="1527355"/>
              <a:ext cx="0" cy="25708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10AB5DC-AA44-0D46-9400-57FE2845E285}"/>
                </a:ext>
              </a:extLst>
            </p:cNvPr>
            <p:cNvGrpSpPr/>
            <p:nvPr/>
          </p:nvGrpSpPr>
          <p:grpSpPr>
            <a:xfrm>
              <a:off x="7290683" y="1767757"/>
              <a:ext cx="221530" cy="461063"/>
              <a:chOff x="9448174" y="1993728"/>
              <a:chExt cx="221530" cy="461063"/>
            </a:xfrm>
          </p:grpSpPr>
          <p:cxnSp>
            <p:nvCxnSpPr>
              <p:cNvPr id="38" name="Straight Connector 37">
                <a:extLst>
                  <a:ext uri="{FF2B5EF4-FFF2-40B4-BE49-F238E27FC236}">
                    <a16:creationId xmlns:a16="http://schemas.microsoft.com/office/drawing/2014/main" id="{A2BD6DF2-3E14-1742-95D3-E584CC599F28}"/>
                  </a:ext>
                </a:extLst>
              </p:cNvPr>
              <p:cNvCxnSpPr/>
              <p:nvPr/>
            </p:nvCxnSpPr>
            <p:spPr>
              <a:xfrm>
                <a:off x="9459448" y="2407787"/>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7F3E5-919A-A24D-9BBB-22C6A67A49AF}"/>
                  </a:ext>
                </a:extLst>
              </p:cNvPr>
              <p:cNvCxnSpPr/>
              <p:nvPr/>
            </p:nvCxnSpPr>
            <p:spPr>
              <a:xfrm>
                <a:off x="9459448" y="2248837"/>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79AA94-3996-834B-9AB9-0F6591449C42}"/>
                  </a:ext>
                </a:extLst>
              </p:cNvPr>
              <p:cNvCxnSpPr/>
              <p:nvPr/>
            </p:nvCxnSpPr>
            <p:spPr>
              <a:xfrm>
                <a:off x="9459448" y="210425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453200-594C-D745-B42D-70F7F79614C8}"/>
                  </a:ext>
                </a:extLst>
              </p:cNvPr>
              <p:cNvCxnSpPr/>
              <p:nvPr/>
            </p:nvCxnSpPr>
            <p:spPr>
              <a:xfrm flipH="1">
                <a:off x="9448174" y="2326884"/>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09B7AB-E5A1-9A47-AB74-2A022EEDA23B}"/>
                  </a:ext>
                </a:extLst>
              </p:cNvPr>
              <p:cNvCxnSpPr/>
              <p:nvPr/>
            </p:nvCxnSpPr>
            <p:spPr>
              <a:xfrm flipH="1">
                <a:off x="9459448" y="217857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10F2FD-4DD3-0049-83C1-B8909246169B}"/>
                  </a:ext>
                </a:extLst>
              </p:cNvPr>
              <p:cNvCxnSpPr/>
              <p:nvPr/>
            </p:nvCxnSpPr>
            <p:spPr>
              <a:xfrm flipH="1">
                <a:off x="9459448" y="2034259"/>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8C0AA6-8C26-7F4D-A688-2B88EF5051B4}"/>
                  </a:ext>
                </a:extLst>
              </p:cNvPr>
              <p:cNvCxnSpPr/>
              <p:nvPr/>
            </p:nvCxnSpPr>
            <p:spPr>
              <a:xfrm>
                <a:off x="9543018" y="1993728"/>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29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33849</TotalTime>
  <Words>5431</Words>
  <Application>Microsoft Macintosh PowerPoint</Application>
  <PresentationFormat>Widescreen</PresentationFormat>
  <Paragraphs>603</Paragraphs>
  <Slides>69</Slides>
  <Notes>23</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Consolas</vt:lpstr>
      <vt:lpstr>Helvetica Light</vt:lpstr>
      <vt:lpstr>Seravek Light</vt:lpstr>
      <vt:lpstr>Office Theme</vt:lpstr>
      <vt:lpstr>Advanced Topics in Networking: Special Topics in Internet of Things</vt:lpstr>
      <vt:lpstr>PowerPoint Presentation</vt:lpstr>
      <vt:lpstr>Administration</vt:lpstr>
      <vt:lpstr>Invited lecture 3: Prof. Nirupam Roy</vt:lpstr>
      <vt:lpstr>Learning Objective for Today’s Lecture</vt:lpstr>
      <vt:lpstr>Low-power transmission mechanisms</vt:lpstr>
      <vt:lpstr>What are Antennas?</vt:lpstr>
      <vt:lpstr>What happens if nothing ‘receives’ the wave?</vt:lpstr>
      <vt:lpstr>”Fixed end” and “Free end” in transmission</vt:lpstr>
      <vt:lpstr>Basics of backscatter communication</vt:lpstr>
      <vt:lpstr>Backscatter transmits at (up to) 10000x lower power consumption than conventional radios</vt:lpstr>
      <vt:lpstr>RFID is everywhere nowadays</vt:lpstr>
      <vt:lpstr>Radio Frequency ID</vt:lpstr>
      <vt:lpstr>Let’s look at RFID standards to get a sense of the numbers</vt:lpstr>
      <vt:lpstr>RFID challenges</vt:lpstr>
      <vt:lpstr>Long range backscatter transmissions using  LoRea</vt:lpstr>
      <vt:lpstr>Backscatter as a sensor: soil moisture</vt:lpstr>
      <vt:lpstr>Communication using inductive coupling</vt:lpstr>
      <vt:lpstr>Near Field Communication (NFC)</vt:lpstr>
      <vt:lpstr>Near Field Communication (NFC)</vt:lpstr>
      <vt:lpstr>Learning Objective for Today’s Lecture</vt:lpstr>
      <vt:lpstr>Four components of internet of things device</vt:lpstr>
      <vt:lpstr>Four components of internet of things device</vt:lpstr>
      <vt:lpstr>Definitions: What are sensors?</vt:lpstr>
      <vt:lpstr>Definitions: What are actuator?</vt:lpstr>
      <vt:lpstr>Actuation is energy expensive (wrt sensing)</vt:lpstr>
      <vt:lpstr>Cars are all software and sensors</vt:lpstr>
      <vt:lpstr>Cars are all software and sensors</vt:lpstr>
      <vt:lpstr>Sensors and actuators are an integral part of most consumer electronic devices</vt:lpstr>
      <vt:lpstr>Different forms of sensing: Active vs Passive</vt:lpstr>
      <vt:lpstr>Different forms of sensing: Active vs Passive</vt:lpstr>
      <vt:lpstr>Sensors transform a physical phenomenon into an electric signal</vt:lpstr>
      <vt:lpstr>One of the major sensor type: Resistive</vt:lpstr>
      <vt:lpstr>Electronics basics: Voltage dividers</vt:lpstr>
      <vt:lpstr>How do we measure a resistive sensor?</vt:lpstr>
      <vt:lpstr>Example: Resistive temperature sensors</vt:lpstr>
      <vt:lpstr>Other temperature sensor: Thermocouple</vt:lpstr>
      <vt:lpstr>Other temperature sensor: Thermostat</vt:lpstr>
      <vt:lpstr>Sensors in factories are becoming battery-free</vt:lpstr>
      <vt:lpstr>Once you get a sensor signal, what do you do with this signal?</vt:lpstr>
      <vt:lpstr>Analog signals are converted to digital signals</vt:lpstr>
      <vt:lpstr>Affine sensor model (for linear sensors)</vt:lpstr>
      <vt:lpstr>Motion sensing: Inertial measurement unit (IMU)</vt:lpstr>
      <vt:lpstr>Motion sensing: acceleration</vt:lpstr>
      <vt:lpstr>Generating voltage via piezoelectric effect</vt:lpstr>
      <vt:lpstr>Motion sensing: Microelectromechanical Systems (MEMS)</vt:lpstr>
      <vt:lpstr>Motion sensing: accelerometers</vt:lpstr>
      <vt:lpstr>Motion sensing: Gyroscopes</vt:lpstr>
      <vt:lpstr>Motion sensors are an integral part of factories</vt:lpstr>
      <vt:lpstr>Other sensors: magnetic field (magnetometer)</vt:lpstr>
      <vt:lpstr>Even more types of sensors</vt:lpstr>
      <vt:lpstr>Learning Objective for Today’s Lecture</vt:lpstr>
      <vt:lpstr>How do we measure light? </vt:lpstr>
      <vt:lpstr>Light sensing: Resistive (Photocell)</vt:lpstr>
      <vt:lpstr>Light sensing: Photodiodes</vt:lpstr>
      <vt:lpstr>Light sensing: LEDs?</vt:lpstr>
      <vt:lpstr>Light sensing mechanisms are energy expensive</vt:lpstr>
      <vt:lpstr>Battery-free Visible Light Sensing</vt:lpstr>
      <vt:lpstr>Visible Light Marker Schematic</vt:lpstr>
      <vt:lpstr>Solar cell for passive Visible Light Sensing</vt:lpstr>
      <vt:lpstr>Selecting solar cell for visible light sensing</vt:lpstr>
      <vt:lpstr>Digitizing at µWs of power</vt:lpstr>
      <vt:lpstr>Power consumption</vt:lpstr>
      <vt:lpstr>PowerPoint Presentation</vt:lpstr>
      <vt:lpstr>Demo – Gesture recognition </vt:lpstr>
      <vt:lpstr>Passive Infrared (PIR) sensor</vt:lpstr>
      <vt:lpstr>PIR sensors come in digital and analog forms</vt:lpstr>
      <vt:lpstr>No reading due next week</vt:lpstr>
      <vt:lpstr> CS 6204 - Advanced Topics in Networking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944</cp:revision>
  <dcterms:created xsi:type="dcterms:W3CDTF">2020-02-17T19:00:36Z</dcterms:created>
  <dcterms:modified xsi:type="dcterms:W3CDTF">2022-09-15T06:14:02Z</dcterms:modified>
</cp:coreProperties>
</file>